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00FF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FD7FFD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431367" y="1074247"/>
            <a:ext cx="15423515" cy="8136890"/>
          </a:xfrm>
          <a:custGeom>
            <a:avLst/>
            <a:gdLst/>
            <a:ahLst/>
            <a:cxnLst/>
            <a:rect l="l" t="t" r="r" b="b"/>
            <a:pathLst>
              <a:path w="15423515" h="8136890">
                <a:moveTo>
                  <a:pt x="7711936" y="8136604"/>
                </a:moveTo>
                <a:lnTo>
                  <a:pt x="0" y="8136604"/>
                </a:lnTo>
                <a:lnTo>
                  <a:pt x="0" y="0"/>
                </a:lnTo>
                <a:lnTo>
                  <a:pt x="15423097" y="0"/>
                </a:lnTo>
                <a:lnTo>
                  <a:pt x="15423097" y="8136604"/>
                </a:lnTo>
                <a:lnTo>
                  <a:pt x="7711936" y="8136604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431361" y="1074236"/>
            <a:ext cx="15423515" cy="742315"/>
          </a:xfrm>
          <a:custGeom>
            <a:avLst/>
            <a:gdLst/>
            <a:ahLst/>
            <a:cxnLst/>
            <a:rect l="l" t="t" r="r" b="b"/>
            <a:pathLst>
              <a:path w="15423515" h="742314">
                <a:moveTo>
                  <a:pt x="7711876" y="742250"/>
                </a:moveTo>
                <a:lnTo>
                  <a:pt x="0" y="742250"/>
                </a:lnTo>
                <a:lnTo>
                  <a:pt x="0" y="0"/>
                </a:lnTo>
                <a:lnTo>
                  <a:pt x="15423016" y="0"/>
                </a:lnTo>
                <a:lnTo>
                  <a:pt x="15423016" y="742250"/>
                </a:lnTo>
                <a:lnTo>
                  <a:pt x="7711876" y="742250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330320" y="1298929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761" y="0"/>
                </a:moveTo>
                <a:lnTo>
                  <a:pt x="226002" y="225354"/>
                </a:lnTo>
              </a:path>
              <a:path w="226059" h="225425">
                <a:moveTo>
                  <a:pt x="225240" y="0"/>
                </a:moveTo>
                <a:lnTo>
                  <a:pt x="0" y="225354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250274" y="1411173"/>
            <a:ext cx="338455" cy="20320"/>
          </a:xfrm>
          <a:custGeom>
            <a:avLst/>
            <a:gdLst/>
            <a:ahLst/>
            <a:cxnLst/>
            <a:rect l="l" t="t" r="r" b="b"/>
            <a:pathLst>
              <a:path w="338455" h="20319">
                <a:moveTo>
                  <a:pt x="338455" y="1524"/>
                </a:moveTo>
                <a:lnTo>
                  <a:pt x="0" y="0"/>
                </a:lnTo>
                <a:lnTo>
                  <a:pt x="0" y="18719"/>
                </a:lnTo>
                <a:lnTo>
                  <a:pt x="338328" y="20243"/>
                </a:lnTo>
                <a:lnTo>
                  <a:pt x="338455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5842869" y="1298879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268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268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00FF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FD7FFD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00FF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62477" y="342711"/>
            <a:ext cx="16761460" cy="9600565"/>
          </a:xfrm>
          <a:custGeom>
            <a:avLst/>
            <a:gdLst/>
            <a:ahLst/>
            <a:cxnLst/>
            <a:rect l="l" t="t" r="r" b="b"/>
            <a:pathLst>
              <a:path w="16761460" h="9600565">
                <a:moveTo>
                  <a:pt x="8380709" y="9600349"/>
                </a:moveTo>
                <a:lnTo>
                  <a:pt x="0" y="9600349"/>
                </a:lnTo>
                <a:lnTo>
                  <a:pt x="0" y="0"/>
                </a:lnTo>
                <a:lnTo>
                  <a:pt x="16761363" y="0"/>
                </a:lnTo>
                <a:lnTo>
                  <a:pt x="16761363" y="9600349"/>
                </a:lnTo>
                <a:lnTo>
                  <a:pt x="8380709" y="9600349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62480" y="341998"/>
            <a:ext cx="16762094" cy="742315"/>
          </a:xfrm>
          <a:custGeom>
            <a:avLst/>
            <a:gdLst/>
            <a:ahLst/>
            <a:cxnLst/>
            <a:rect l="l" t="t" r="r" b="b"/>
            <a:pathLst>
              <a:path w="16762094" h="742315">
                <a:moveTo>
                  <a:pt x="8380745" y="742239"/>
                </a:moveTo>
                <a:lnTo>
                  <a:pt x="0" y="742239"/>
                </a:lnTo>
                <a:lnTo>
                  <a:pt x="0" y="0"/>
                </a:lnTo>
                <a:lnTo>
                  <a:pt x="16761475" y="0"/>
                </a:lnTo>
                <a:lnTo>
                  <a:pt x="16761475" y="742239"/>
                </a:lnTo>
                <a:lnTo>
                  <a:pt x="8380745" y="742239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999946" y="567404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634" y="0"/>
                </a:moveTo>
                <a:lnTo>
                  <a:pt x="225875" y="225354"/>
                </a:lnTo>
              </a:path>
              <a:path w="226059" h="225425">
                <a:moveTo>
                  <a:pt x="225240" y="0"/>
                </a:moveTo>
                <a:lnTo>
                  <a:pt x="0" y="225354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919819" y="678929"/>
            <a:ext cx="338455" cy="20320"/>
          </a:xfrm>
          <a:custGeom>
            <a:avLst/>
            <a:gdLst/>
            <a:ahLst/>
            <a:cxnLst/>
            <a:rect l="l" t="t" r="r" b="b"/>
            <a:pathLst>
              <a:path w="338455" h="20320">
                <a:moveTo>
                  <a:pt x="338455" y="1524"/>
                </a:moveTo>
                <a:lnTo>
                  <a:pt x="127" y="0"/>
                </a:lnTo>
                <a:lnTo>
                  <a:pt x="0" y="18719"/>
                </a:lnTo>
                <a:lnTo>
                  <a:pt x="338455" y="20243"/>
                </a:lnTo>
                <a:lnTo>
                  <a:pt x="338455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6512413" y="567359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395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395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00FF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60842" y="1388602"/>
            <a:ext cx="13691235" cy="1863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00FF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46502" y="3356021"/>
            <a:ext cx="14036675" cy="4364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FD7FFD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20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2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9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0945" y="3224505"/>
            <a:ext cx="8677910" cy="8388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300" dirty="0">
                <a:solidFill>
                  <a:srgbClr val="FFFFFF"/>
                </a:solidFill>
                <a:latin typeface="Arial"/>
                <a:cs typeface="Arial"/>
              </a:rPr>
              <a:t>Gokul</a:t>
            </a:r>
            <a:r>
              <a:rPr sz="53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300" spc="35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53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300" spc="80" dirty="0">
                <a:solidFill>
                  <a:srgbClr val="FFFFFF"/>
                </a:solidFill>
                <a:latin typeface="Arial"/>
                <a:cs typeface="Arial"/>
              </a:rPr>
              <a:t>(au211521205041)</a:t>
            </a:r>
            <a:endParaRPr sz="5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40945" y="4043655"/>
            <a:ext cx="9960610" cy="16484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sz="5300" spc="195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53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300" spc="-10" dirty="0">
                <a:solidFill>
                  <a:srgbClr val="FFFFFF"/>
                </a:solidFill>
                <a:latin typeface="Arial"/>
                <a:cs typeface="Arial"/>
              </a:rPr>
              <a:t>Technology </a:t>
            </a:r>
            <a:r>
              <a:rPr sz="5300" spc="135" dirty="0">
                <a:solidFill>
                  <a:srgbClr val="FFFFFF"/>
                </a:solidFill>
                <a:latin typeface="Arial"/>
                <a:cs typeface="Arial"/>
              </a:rPr>
              <a:t>Panimalar</a:t>
            </a:r>
            <a:r>
              <a:rPr sz="53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300" spc="114" dirty="0">
                <a:solidFill>
                  <a:srgbClr val="FFFFFF"/>
                </a:solidFill>
                <a:latin typeface="Arial"/>
                <a:cs typeface="Arial"/>
              </a:rPr>
              <a:t>Institute</a:t>
            </a:r>
            <a:r>
              <a:rPr sz="53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300" spc="24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53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300" spc="-10" dirty="0">
                <a:solidFill>
                  <a:srgbClr val="FFFFFF"/>
                </a:solidFill>
                <a:latin typeface="Arial"/>
                <a:cs typeface="Arial"/>
              </a:rPr>
              <a:t>Technolgy</a:t>
            </a:r>
            <a:endParaRPr sz="53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600" spc="-50" dirty="0">
                <a:latin typeface="Noto Sans Math"/>
                <a:cs typeface="Noto Sans Math"/>
              </a:rPr>
              <a:t>⥫</a:t>
            </a:r>
            <a:endParaRPr sz="9600">
              <a:latin typeface="Noto Sans Math"/>
              <a:cs typeface="Noto Sans Math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6523" y="2677104"/>
            <a:ext cx="13540740" cy="7047865"/>
            <a:chOff x="536523" y="2677104"/>
            <a:chExt cx="13540740" cy="7047865"/>
          </a:xfrm>
        </p:grpSpPr>
        <p:sp>
          <p:nvSpPr>
            <p:cNvPr id="6" name="object 6"/>
            <p:cNvSpPr/>
            <p:nvPr/>
          </p:nvSpPr>
          <p:spPr>
            <a:xfrm>
              <a:off x="545881" y="2686469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8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58" y="3377387"/>
                  </a:lnTo>
                  <a:lnTo>
                    <a:pt x="4407728" y="3377387"/>
                  </a:lnTo>
                  <a:lnTo>
                    <a:pt x="4407728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5883" y="2686464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2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37" y="0"/>
                  </a:lnTo>
                  <a:lnTo>
                    <a:pt x="4407737" y="3377392"/>
                  </a:lnTo>
                  <a:lnTo>
                    <a:pt x="2203872" y="3377392"/>
                  </a:lnTo>
                  <a:close/>
                </a:path>
                <a:path w="4408170" h="3377565">
                  <a:moveTo>
                    <a:pt x="2203872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37" y="0"/>
                  </a:lnTo>
                  <a:lnTo>
                    <a:pt x="4407737" y="742297"/>
                  </a:lnTo>
                  <a:lnTo>
                    <a:pt x="2203872" y="742297"/>
                  </a:lnTo>
                  <a:close/>
                </a:path>
                <a:path w="4408170" h="3377565">
                  <a:moveTo>
                    <a:pt x="3883590" y="224636"/>
                  </a:moveTo>
                  <a:lnTo>
                    <a:pt x="4108941" y="449983"/>
                  </a:lnTo>
                </a:path>
                <a:path w="4408170" h="3377565">
                  <a:moveTo>
                    <a:pt x="4108230" y="224636"/>
                  </a:moveTo>
                  <a:lnTo>
                    <a:pt x="3882866" y="449983"/>
                  </a:lnTo>
                </a:path>
                <a:path w="4408170" h="3377565">
                  <a:moveTo>
                    <a:pt x="2812258" y="336954"/>
                  </a:moveTo>
                  <a:lnTo>
                    <a:pt x="3131933" y="338389"/>
                  </a:lnTo>
                </a:path>
                <a:path w="4408170" h="3377565">
                  <a:moveTo>
                    <a:pt x="3507768" y="449259"/>
                  </a:moveTo>
                  <a:lnTo>
                    <a:pt x="3395436" y="449259"/>
                  </a:lnTo>
                  <a:lnTo>
                    <a:pt x="3395436" y="224636"/>
                  </a:lnTo>
                  <a:lnTo>
                    <a:pt x="3620075" y="224636"/>
                  </a:lnTo>
                  <a:lnTo>
                    <a:pt x="3620075" y="449259"/>
                  </a:lnTo>
                  <a:lnTo>
                    <a:pt x="3507768" y="44925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559" y="4267200"/>
              <a:ext cx="518160" cy="9448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4351" y="4267200"/>
              <a:ext cx="460248" cy="944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5288" y="4267200"/>
              <a:ext cx="89001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86200" y="4267200"/>
              <a:ext cx="490727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728" y="2679750"/>
              <a:ext cx="4429122" cy="33908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121798" y="6415887"/>
              <a:ext cx="3942079" cy="3295650"/>
            </a:xfrm>
            <a:custGeom>
              <a:avLst/>
              <a:gdLst/>
              <a:ahLst/>
              <a:cxnLst/>
              <a:rect l="l" t="t" r="r" b="b"/>
              <a:pathLst>
                <a:path w="3942080" h="3295650">
                  <a:moveTo>
                    <a:pt x="3941800" y="0"/>
                  </a:moveTo>
                  <a:lnTo>
                    <a:pt x="0" y="0"/>
                  </a:lnTo>
                  <a:lnTo>
                    <a:pt x="0" y="3295458"/>
                  </a:lnTo>
                  <a:lnTo>
                    <a:pt x="1970913" y="3295458"/>
                  </a:lnTo>
                  <a:lnTo>
                    <a:pt x="3941800" y="3295458"/>
                  </a:lnTo>
                  <a:lnTo>
                    <a:pt x="3941800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121823" y="6414864"/>
              <a:ext cx="3942079" cy="3296920"/>
            </a:xfrm>
            <a:custGeom>
              <a:avLst/>
              <a:gdLst/>
              <a:ahLst/>
              <a:cxnLst/>
              <a:rect l="l" t="t" r="r" b="b"/>
              <a:pathLst>
                <a:path w="3942080" h="3296920">
                  <a:moveTo>
                    <a:pt x="1970907" y="3296480"/>
                  </a:moveTo>
                  <a:lnTo>
                    <a:pt x="0" y="3296480"/>
                  </a:lnTo>
                  <a:lnTo>
                    <a:pt x="0" y="1028"/>
                  </a:lnTo>
                  <a:lnTo>
                    <a:pt x="3941789" y="1028"/>
                  </a:lnTo>
                  <a:lnTo>
                    <a:pt x="3941789" y="3296480"/>
                  </a:lnTo>
                  <a:lnTo>
                    <a:pt x="1970907" y="3296480"/>
                  </a:lnTo>
                  <a:close/>
                </a:path>
                <a:path w="3942080" h="3296920">
                  <a:moveTo>
                    <a:pt x="1970907" y="1080926"/>
                  </a:moveTo>
                  <a:lnTo>
                    <a:pt x="0" y="1080926"/>
                  </a:lnTo>
                  <a:lnTo>
                    <a:pt x="0" y="0"/>
                  </a:lnTo>
                  <a:lnTo>
                    <a:pt x="3941789" y="0"/>
                  </a:lnTo>
                  <a:lnTo>
                    <a:pt x="3941789" y="1080926"/>
                  </a:lnTo>
                  <a:lnTo>
                    <a:pt x="1970907" y="1080926"/>
                  </a:lnTo>
                  <a:close/>
                </a:path>
                <a:path w="3942080" h="3296920">
                  <a:moveTo>
                    <a:pt x="3341962" y="379917"/>
                  </a:moveTo>
                  <a:lnTo>
                    <a:pt x="3669244" y="707193"/>
                  </a:lnTo>
                </a:path>
                <a:path w="3942080" h="3296920">
                  <a:moveTo>
                    <a:pt x="3668228" y="379917"/>
                  </a:moveTo>
                  <a:lnTo>
                    <a:pt x="3340946" y="707193"/>
                  </a:lnTo>
                </a:path>
                <a:path w="3942080" h="3296920">
                  <a:moveTo>
                    <a:pt x="1783008" y="543047"/>
                  </a:moveTo>
                  <a:lnTo>
                    <a:pt x="2247592" y="545105"/>
                  </a:lnTo>
                </a:path>
                <a:path w="3942080" h="3296920">
                  <a:moveTo>
                    <a:pt x="2794840" y="706165"/>
                  </a:moveTo>
                  <a:lnTo>
                    <a:pt x="2631644" y="706165"/>
                  </a:lnTo>
                  <a:lnTo>
                    <a:pt x="2631644" y="378888"/>
                  </a:lnTo>
                  <a:lnTo>
                    <a:pt x="2957910" y="378888"/>
                  </a:lnTo>
                  <a:lnTo>
                    <a:pt x="2957910" y="706165"/>
                  </a:lnTo>
                  <a:lnTo>
                    <a:pt x="2794840" y="706165"/>
                  </a:lnTo>
                  <a:close/>
                </a:path>
              </a:pathLst>
            </a:custGeom>
            <a:ln w="2684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80063" y="7903464"/>
              <a:ext cx="697992" cy="13624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32208" y="7903464"/>
              <a:ext cx="661416" cy="13624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10279" y="6400847"/>
              <a:ext cx="3943350" cy="3314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1836" y="1064711"/>
            <a:ext cx="16192500" cy="8772525"/>
            <a:chOff x="1421836" y="1064711"/>
            <a:chExt cx="16192500" cy="8772525"/>
          </a:xfrm>
        </p:grpSpPr>
        <p:sp>
          <p:nvSpPr>
            <p:cNvPr id="3" name="object 3"/>
            <p:cNvSpPr/>
            <p:nvPr/>
          </p:nvSpPr>
          <p:spPr>
            <a:xfrm>
              <a:off x="14064107" y="752946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13"/>
                  </a:lnTo>
                  <a:lnTo>
                    <a:pt x="1770380" y="2298113"/>
                  </a:lnTo>
                  <a:lnTo>
                    <a:pt x="3540125" y="229811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064006" y="752873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7"/>
                  </a:lnTo>
                  <a:lnTo>
                    <a:pt x="1770415" y="2298837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65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65"/>
                  </a:lnTo>
                </a:path>
                <a:path w="3540759" h="2299334">
                  <a:moveTo>
                    <a:pt x="1921675" y="341990"/>
                  </a:moveTo>
                  <a:lnTo>
                    <a:pt x="2245658" y="343425"/>
                  </a:lnTo>
                </a:path>
                <a:path w="3540759" h="2299334">
                  <a:moveTo>
                    <a:pt x="2627301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301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975" y="8552688"/>
              <a:ext cx="490728" cy="9479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5007" y="8552688"/>
              <a:ext cx="460248" cy="9479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1768" y="8552688"/>
              <a:ext cx="652271" cy="9479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55217" y="7522565"/>
              <a:ext cx="3543300" cy="231165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2272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100"/>
              </a:spcBef>
            </a:pPr>
            <a:r>
              <a:rPr sz="7200" spc="-155" dirty="0"/>
              <a:t>Application</a:t>
            </a:r>
            <a:endParaRPr sz="7200"/>
          </a:p>
        </p:txBody>
      </p:sp>
      <p:grpSp>
        <p:nvGrpSpPr>
          <p:cNvPr id="10" name="object 10"/>
          <p:cNvGrpSpPr/>
          <p:nvPr/>
        </p:nvGrpSpPr>
        <p:grpSpPr>
          <a:xfrm>
            <a:off x="2018233" y="3641191"/>
            <a:ext cx="210820" cy="2383155"/>
            <a:chOff x="2018233" y="3641191"/>
            <a:chExt cx="210820" cy="238315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8233" y="3641191"/>
              <a:ext cx="142875" cy="1428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5962" y="5881090"/>
              <a:ext cx="142875" cy="142875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pc="-190" dirty="0"/>
              <a:t>Entertainment</a:t>
            </a:r>
            <a:r>
              <a:rPr spc="-225" dirty="0"/>
              <a:t> </a:t>
            </a:r>
            <a:r>
              <a:rPr spc="-265" dirty="0"/>
              <a:t>Industry:</a:t>
            </a:r>
          </a:p>
          <a:p>
            <a:pPr marL="607060" marR="12065" algn="just">
              <a:lnSpc>
                <a:spcPts val="3750"/>
              </a:lnSpc>
              <a:spcBef>
                <a:spcPts val="985"/>
              </a:spcBef>
            </a:pPr>
            <a:r>
              <a:rPr sz="3150" spc="65" dirty="0">
                <a:solidFill>
                  <a:srgbClr val="FFFFFF"/>
                </a:solidFill>
                <a:latin typeface="Times New Roman"/>
                <a:cs typeface="Times New Roman"/>
              </a:rPr>
              <a:t>Support</a:t>
            </a:r>
            <a:r>
              <a:rPr sz="3150" spc="2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filmmakers,</a:t>
            </a:r>
            <a:r>
              <a:rPr sz="3150" spc="3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game</a:t>
            </a:r>
            <a:r>
              <a:rPr sz="3150" spc="3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developers,</a:t>
            </a:r>
            <a:r>
              <a:rPr sz="3150" spc="3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114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150" spc="3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50" dirty="0">
                <a:solidFill>
                  <a:srgbClr val="FFFFFF"/>
                </a:solidFill>
                <a:latin typeface="Times New Roman"/>
                <a:cs typeface="Times New Roman"/>
              </a:rPr>
              <a:t>virtual</a:t>
            </a:r>
            <a:r>
              <a:rPr sz="3150" spc="3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reality</a:t>
            </a:r>
            <a:r>
              <a:rPr sz="315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55" dirty="0">
                <a:solidFill>
                  <a:srgbClr val="FFFFFF"/>
                </a:solidFill>
                <a:latin typeface="Times New Roman"/>
                <a:cs typeface="Times New Roman"/>
              </a:rPr>
              <a:t>creators</a:t>
            </a:r>
            <a:r>
              <a:rPr sz="3150" spc="3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8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315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40" dirty="0">
                <a:solidFill>
                  <a:srgbClr val="FFFFFF"/>
                </a:solidFill>
                <a:latin typeface="Times New Roman"/>
                <a:cs typeface="Times New Roman"/>
              </a:rPr>
              <a:t>generating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visual</a:t>
            </a:r>
            <a:r>
              <a:rPr sz="3150" spc="3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assets</a:t>
            </a:r>
            <a:r>
              <a:rPr sz="3150" spc="3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spc="114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150" spc="3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scenes</a:t>
            </a:r>
            <a:r>
              <a:rPr sz="3150" spc="3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spc="50" dirty="0">
                <a:solidFill>
                  <a:srgbClr val="FFFFFF"/>
                </a:solidFill>
                <a:latin typeface="Times New Roman"/>
                <a:cs typeface="Times New Roman"/>
              </a:rPr>
              <a:t>based</a:t>
            </a:r>
            <a:r>
              <a:rPr sz="3150" spc="3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spc="75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3150" spc="3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spc="50" dirty="0">
                <a:solidFill>
                  <a:srgbClr val="FFFFFF"/>
                </a:solidFill>
                <a:latin typeface="Times New Roman"/>
                <a:cs typeface="Times New Roman"/>
              </a:rPr>
              <a:t>script</a:t>
            </a:r>
            <a:r>
              <a:rPr sz="3150" spc="3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descriptions,</a:t>
            </a:r>
            <a:r>
              <a:rPr sz="3150" spc="3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spc="70" dirty="0">
                <a:solidFill>
                  <a:srgbClr val="FFFFFF"/>
                </a:solidFill>
                <a:latin typeface="Times New Roman"/>
                <a:cs typeface="Times New Roman"/>
              </a:rPr>
              <a:t>enhancing</a:t>
            </a:r>
            <a:r>
              <a:rPr sz="3150" spc="3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spc="-10" dirty="0">
                <a:solidFill>
                  <a:srgbClr val="FFFFFF"/>
                </a:solidFill>
                <a:latin typeface="Times New Roman"/>
                <a:cs typeface="Times New Roman"/>
              </a:rPr>
              <a:t>storytelling experiences.</a:t>
            </a:r>
            <a:endParaRPr sz="3150" dirty="0">
              <a:latin typeface="Times New Roman"/>
              <a:cs typeface="Times New Roman"/>
            </a:endParaRPr>
          </a:p>
          <a:p>
            <a:pPr marL="78105">
              <a:lnSpc>
                <a:spcPct val="100000"/>
              </a:lnSpc>
              <a:spcBef>
                <a:spcPts val="1800"/>
              </a:spcBef>
            </a:pPr>
            <a:r>
              <a:rPr spc="-190" dirty="0"/>
              <a:t>Interior</a:t>
            </a:r>
            <a:r>
              <a:rPr spc="-275" dirty="0"/>
              <a:t> </a:t>
            </a:r>
            <a:r>
              <a:rPr spc="-70" dirty="0"/>
              <a:t>Design:</a:t>
            </a:r>
          </a:p>
          <a:p>
            <a:pPr marL="606425" marR="5080" algn="just">
              <a:lnSpc>
                <a:spcPts val="3750"/>
              </a:lnSpc>
              <a:spcBef>
                <a:spcPts val="980"/>
              </a:spcBef>
            </a:pP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Facilitate</a:t>
            </a:r>
            <a:r>
              <a:rPr sz="3150" spc="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spc="75" dirty="0">
                <a:solidFill>
                  <a:srgbClr val="FFFFFF"/>
                </a:solidFill>
                <a:latin typeface="Times New Roman"/>
                <a:cs typeface="Times New Roman"/>
              </a:rPr>
              <a:t>interior</a:t>
            </a:r>
            <a:r>
              <a:rPr sz="3150" spc="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designers</a:t>
            </a:r>
            <a:r>
              <a:rPr sz="3150" spc="8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spc="114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150" spc="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architects</a:t>
            </a:r>
            <a:r>
              <a:rPr sz="3150" spc="8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spc="8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3150" spc="9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visualizing</a:t>
            </a:r>
            <a:r>
              <a:rPr sz="3150" spc="8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design</a:t>
            </a:r>
            <a:r>
              <a:rPr sz="3150" spc="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concepts</a:t>
            </a:r>
            <a:r>
              <a:rPr sz="3150" spc="8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spc="-25" dirty="0">
                <a:solidFill>
                  <a:srgbClr val="FFFFFF"/>
                </a:solidFill>
                <a:latin typeface="Times New Roman"/>
                <a:cs typeface="Times New Roman"/>
              </a:rPr>
              <a:t>by </a:t>
            </a:r>
            <a:r>
              <a:rPr sz="3150" spc="50" dirty="0">
                <a:solidFill>
                  <a:srgbClr val="FFFFFF"/>
                </a:solidFill>
                <a:latin typeface="Times New Roman"/>
                <a:cs typeface="Times New Roman"/>
              </a:rPr>
              <a:t>generating</a:t>
            </a:r>
            <a:r>
              <a:rPr sz="315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images</a:t>
            </a:r>
            <a:r>
              <a:rPr sz="315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50" dirty="0">
                <a:solidFill>
                  <a:srgbClr val="FFFFFF"/>
                </a:solidFill>
                <a:latin typeface="Times New Roman"/>
                <a:cs typeface="Times New Roman"/>
              </a:rPr>
              <a:t>based</a:t>
            </a:r>
            <a:r>
              <a:rPr sz="315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75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315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textual</a:t>
            </a:r>
            <a:r>
              <a:rPr sz="315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50" dirty="0">
                <a:solidFill>
                  <a:srgbClr val="FFFFFF"/>
                </a:solidFill>
                <a:latin typeface="Times New Roman"/>
                <a:cs typeface="Times New Roman"/>
              </a:rPr>
              <a:t>descriptions</a:t>
            </a:r>
            <a:r>
              <a:rPr sz="3150" spc="-60" dirty="0">
                <a:solidFill>
                  <a:srgbClr val="FFFFFF"/>
                </a:solidFill>
                <a:latin typeface="Times New Roman"/>
                <a:cs typeface="Times New Roman"/>
              </a:rPr>
              <a:t> of</a:t>
            </a:r>
            <a:r>
              <a:rPr sz="315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60" dirty="0">
                <a:solidFill>
                  <a:srgbClr val="FFFFFF"/>
                </a:solidFill>
                <a:latin typeface="Times New Roman"/>
                <a:cs typeface="Times New Roman"/>
              </a:rPr>
              <a:t>desired</a:t>
            </a:r>
            <a:r>
              <a:rPr sz="315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aesthetics,</a:t>
            </a:r>
            <a:r>
              <a:rPr sz="315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layouts,</a:t>
            </a:r>
            <a:r>
              <a:rPr sz="315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90" dirty="0">
                <a:solidFill>
                  <a:srgbClr val="FFFFFF"/>
                </a:solidFill>
                <a:latin typeface="Times New Roman"/>
                <a:cs typeface="Times New Roman"/>
              </a:rPr>
              <a:t>and furniture</a:t>
            </a:r>
            <a:r>
              <a:rPr sz="3150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35" dirty="0">
                <a:solidFill>
                  <a:srgbClr val="FFFFFF"/>
                </a:solidFill>
                <a:latin typeface="Times New Roman"/>
                <a:cs typeface="Times New Roman"/>
              </a:rPr>
              <a:t>arrangements.</a:t>
            </a:r>
            <a:endParaRPr sz="31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pc="-480" dirty="0"/>
              <a:t>Result</a:t>
            </a:r>
          </a:p>
          <a:p>
            <a:pPr marL="1217295">
              <a:lnSpc>
                <a:spcPct val="100000"/>
              </a:lnSpc>
              <a:spcBef>
                <a:spcPts val="575"/>
              </a:spcBef>
              <a:tabLst>
                <a:tab pos="12568555" algn="l"/>
              </a:tabLst>
            </a:pPr>
            <a:r>
              <a:rPr sz="2900" spc="90" dirty="0">
                <a:solidFill>
                  <a:srgbClr val="FFFFFF"/>
                </a:solidFill>
                <a:latin typeface="Times New Roman"/>
                <a:cs typeface="Times New Roman"/>
              </a:rPr>
              <a:t>prompt</a:t>
            </a:r>
            <a:r>
              <a:rPr sz="2900" spc="-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31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9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85" dirty="0">
                <a:solidFill>
                  <a:srgbClr val="FFFFFF"/>
                </a:solidFill>
                <a:latin typeface="Times New Roman"/>
                <a:cs typeface="Times New Roman"/>
              </a:rPr>
              <a:t>"Real</a:t>
            </a:r>
            <a:r>
              <a:rPr sz="29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Times New Roman"/>
                <a:cs typeface="Times New Roman"/>
              </a:rPr>
              <a:t>little</a:t>
            </a:r>
            <a:r>
              <a:rPr sz="29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Times New Roman"/>
                <a:cs typeface="Times New Roman"/>
              </a:rPr>
              <a:t>elephant</a:t>
            </a:r>
            <a:r>
              <a:rPr sz="2900" spc="-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29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0" dirty="0">
                <a:solidFill>
                  <a:srgbClr val="FFFFFF"/>
                </a:solidFill>
                <a:latin typeface="Times New Roman"/>
                <a:cs typeface="Times New Roman"/>
              </a:rPr>
              <a:t>wings,</a:t>
            </a:r>
            <a:r>
              <a:rPr sz="29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ﬂying</a:t>
            </a:r>
            <a:r>
              <a:rPr sz="29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over</a:t>
            </a:r>
            <a:r>
              <a:rPr sz="29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9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city</a:t>
            </a:r>
            <a:r>
              <a:rPr sz="29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29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Times New Roman"/>
                <a:cs typeface="Times New Roman"/>
              </a:rPr>
              <a:t>fantastic</a:t>
            </a:r>
            <a:r>
              <a:rPr lang="en-US" sz="29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design"</a:t>
            </a:r>
            <a:endParaRPr sz="2900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89766" y="3304032"/>
            <a:ext cx="12839065" cy="6367780"/>
            <a:chOff x="5189766" y="3304032"/>
            <a:chExt cx="12839065" cy="6367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5048" y="3304032"/>
              <a:ext cx="438911" cy="65227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9766" y="3986894"/>
              <a:ext cx="6981824" cy="55149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479143" y="7364044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18"/>
                  </a:lnTo>
                  <a:lnTo>
                    <a:pt x="1770380" y="2298118"/>
                  </a:lnTo>
                  <a:lnTo>
                    <a:pt x="3540125" y="2298118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479051" y="7363324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8"/>
                  </a:moveTo>
                  <a:lnTo>
                    <a:pt x="0" y="2298838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8"/>
                  </a:lnTo>
                  <a:lnTo>
                    <a:pt x="1770415" y="2298838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65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65"/>
                  </a:lnTo>
                </a:path>
                <a:path w="3540759" h="2299334">
                  <a:moveTo>
                    <a:pt x="1921675" y="341990"/>
                  </a:moveTo>
                  <a:lnTo>
                    <a:pt x="2245658" y="343425"/>
                  </a:lnTo>
                </a:path>
                <a:path w="3540759" h="2299334">
                  <a:moveTo>
                    <a:pt x="2627301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301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4" y="8388096"/>
              <a:ext cx="490728" cy="9448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02583" y="8388096"/>
              <a:ext cx="460248" cy="944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388096"/>
              <a:ext cx="652271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70253" y="7357153"/>
              <a:ext cx="3543300" cy="2311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74" y="64869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070305" y="3182417"/>
            <a:ext cx="4963795" cy="368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5660" marR="5080" indent="-823594">
              <a:lnSpc>
                <a:spcPct val="100000"/>
              </a:lnSpc>
              <a:spcBef>
                <a:spcPts val="100"/>
              </a:spcBef>
            </a:pPr>
            <a:r>
              <a:rPr sz="12000" spc="-10" dirty="0">
                <a:solidFill>
                  <a:srgbClr val="FFFFFF"/>
                </a:solidFill>
                <a:latin typeface="IBM 3270"/>
                <a:cs typeface="IBM 3270"/>
              </a:rPr>
              <a:t>Thanks </a:t>
            </a:r>
            <a:r>
              <a:rPr sz="12000" spc="-20" dirty="0">
                <a:solidFill>
                  <a:srgbClr val="FFFFFF"/>
                </a:solidFill>
                <a:latin typeface="IBM 3270"/>
                <a:cs typeface="IBM 3270"/>
              </a:rPr>
              <a:t>You!</a:t>
            </a:r>
            <a:endParaRPr sz="12000">
              <a:latin typeface="IBM 3270"/>
              <a:cs typeface="IBM 3270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9434" y="2915277"/>
            <a:ext cx="16883380" cy="5100320"/>
            <a:chOff x="829434" y="2915277"/>
            <a:chExt cx="16883380" cy="510032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7047" y="6589776"/>
              <a:ext cx="984503" cy="137464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1871" y="2928671"/>
              <a:ext cx="4704080" cy="3053715"/>
            </a:xfrm>
            <a:custGeom>
              <a:avLst/>
              <a:gdLst/>
              <a:ahLst/>
              <a:cxnLst/>
              <a:rect l="l" t="t" r="r" b="b"/>
              <a:pathLst>
                <a:path w="4704080" h="3053715">
                  <a:moveTo>
                    <a:pt x="4703545" y="0"/>
                  </a:moveTo>
                  <a:lnTo>
                    <a:pt x="0" y="0"/>
                  </a:lnTo>
                  <a:lnTo>
                    <a:pt x="0" y="3053422"/>
                  </a:lnTo>
                  <a:lnTo>
                    <a:pt x="2352254" y="3053422"/>
                  </a:lnTo>
                  <a:lnTo>
                    <a:pt x="4703545" y="3053422"/>
                  </a:lnTo>
                  <a:lnTo>
                    <a:pt x="470354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1870" y="2927713"/>
              <a:ext cx="4704080" cy="3054985"/>
            </a:xfrm>
            <a:custGeom>
              <a:avLst/>
              <a:gdLst/>
              <a:ahLst/>
              <a:cxnLst/>
              <a:rect l="l" t="t" r="r" b="b"/>
              <a:pathLst>
                <a:path w="4704080" h="3054985">
                  <a:moveTo>
                    <a:pt x="2352255" y="3054384"/>
                  </a:moveTo>
                  <a:lnTo>
                    <a:pt x="0" y="3054384"/>
                  </a:lnTo>
                  <a:lnTo>
                    <a:pt x="0" y="952"/>
                  </a:lnTo>
                  <a:lnTo>
                    <a:pt x="4703546" y="952"/>
                  </a:lnTo>
                  <a:lnTo>
                    <a:pt x="4703546" y="3054384"/>
                  </a:lnTo>
                  <a:lnTo>
                    <a:pt x="2352255" y="3054384"/>
                  </a:lnTo>
                  <a:close/>
                </a:path>
                <a:path w="4704080" h="3054985">
                  <a:moveTo>
                    <a:pt x="2352255" y="1001546"/>
                  </a:moveTo>
                  <a:lnTo>
                    <a:pt x="0" y="1001546"/>
                  </a:lnTo>
                  <a:lnTo>
                    <a:pt x="0" y="0"/>
                  </a:lnTo>
                  <a:lnTo>
                    <a:pt x="4703546" y="0"/>
                  </a:lnTo>
                  <a:lnTo>
                    <a:pt x="4703546" y="1001546"/>
                  </a:lnTo>
                  <a:lnTo>
                    <a:pt x="2352255" y="1001546"/>
                  </a:lnTo>
                  <a:close/>
                </a:path>
                <a:path w="4704080" h="3054985">
                  <a:moveTo>
                    <a:pt x="3997579" y="303237"/>
                  </a:moveTo>
                  <a:lnTo>
                    <a:pt x="4300816" y="606475"/>
                  </a:lnTo>
                </a:path>
                <a:path w="4704080" h="3054985">
                  <a:moveTo>
                    <a:pt x="4299864" y="303237"/>
                  </a:moveTo>
                  <a:lnTo>
                    <a:pt x="3996626" y="606475"/>
                  </a:lnTo>
                </a:path>
                <a:path w="4704080" h="3054985">
                  <a:moveTo>
                    <a:pt x="2553131" y="454380"/>
                  </a:moveTo>
                  <a:lnTo>
                    <a:pt x="2983598" y="456297"/>
                  </a:lnTo>
                </a:path>
                <a:path w="4704080" h="3054985">
                  <a:moveTo>
                    <a:pt x="3490595" y="605522"/>
                  </a:moveTo>
                  <a:lnTo>
                    <a:pt x="3339452" y="605522"/>
                  </a:lnTo>
                  <a:lnTo>
                    <a:pt x="3339452" y="303237"/>
                  </a:lnTo>
                  <a:lnTo>
                    <a:pt x="3641737" y="303237"/>
                  </a:lnTo>
                  <a:lnTo>
                    <a:pt x="3641737" y="605522"/>
                  </a:lnTo>
                  <a:lnTo>
                    <a:pt x="3490595" y="605522"/>
                  </a:lnTo>
                  <a:close/>
                </a:path>
              </a:pathLst>
            </a:custGeom>
            <a:ln w="2487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9407" y="4343400"/>
              <a:ext cx="1127760" cy="12496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1591" y="4343400"/>
              <a:ext cx="612647" cy="12496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44695" y="4343400"/>
              <a:ext cx="832103" cy="12496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847" y="2933725"/>
              <a:ext cx="4682284" cy="307508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559788" y="5377738"/>
              <a:ext cx="3142615" cy="2626995"/>
            </a:xfrm>
            <a:custGeom>
              <a:avLst/>
              <a:gdLst/>
              <a:ahLst/>
              <a:cxnLst/>
              <a:rect l="l" t="t" r="r" b="b"/>
              <a:pathLst>
                <a:path w="3142615" h="2626995">
                  <a:moveTo>
                    <a:pt x="3142234" y="0"/>
                  </a:moveTo>
                  <a:lnTo>
                    <a:pt x="0" y="0"/>
                  </a:lnTo>
                  <a:lnTo>
                    <a:pt x="0" y="2626918"/>
                  </a:lnTo>
                  <a:lnTo>
                    <a:pt x="1571117" y="2626918"/>
                  </a:lnTo>
                  <a:lnTo>
                    <a:pt x="3142234" y="2626918"/>
                  </a:lnTo>
                  <a:lnTo>
                    <a:pt x="3142234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559697" y="5376912"/>
              <a:ext cx="3142615" cy="2628265"/>
            </a:xfrm>
            <a:custGeom>
              <a:avLst/>
              <a:gdLst/>
              <a:ahLst/>
              <a:cxnLst/>
              <a:rect l="l" t="t" r="r" b="b"/>
              <a:pathLst>
                <a:path w="3142615" h="2628265">
                  <a:moveTo>
                    <a:pt x="1571148" y="2627747"/>
                  </a:moveTo>
                  <a:lnTo>
                    <a:pt x="0" y="2627747"/>
                  </a:lnTo>
                  <a:lnTo>
                    <a:pt x="0" y="825"/>
                  </a:lnTo>
                  <a:lnTo>
                    <a:pt x="3142296" y="825"/>
                  </a:lnTo>
                  <a:lnTo>
                    <a:pt x="3142296" y="2627747"/>
                  </a:lnTo>
                  <a:lnTo>
                    <a:pt x="1571148" y="2627747"/>
                  </a:lnTo>
                  <a:close/>
                </a:path>
                <a:path w="3142615" h="2628265">
                  <a:moveTo>
                    <a:pt x="1571148" y="861649"/>
                  </a:moveTo>
                  <a:lnTo>
                    <a:pt x="0" y="861649"/>
                  </a:lnTo>
                  <a:lnTo>
                    <a:pt x="0" y="0"/>
                  </a:lnTo>
                  <a:lnTo>
                    <a:pt x="3142296" y="0"/>
                  </a:lnTo>
                  <a:lnTo>
                    <a:pt x="3142296" y="861649"/>
                  </a:lnTo>
                  <a:lnTo>
                    <a:pt x="1571148" y="861649"/>
                  </a:lnTo>
                  <a:close/>
                </a:path>
                <a:path w="3142615" h="2628265">
                  <a:moveTo>
                    <a:pt x="2664132" y="302862"/>
                  </a:moveTo>
                  <a:lnTo>
                    <a:pt x="2924995" y="563740"/>
                  </a:lnTo>
                </a:path>
                <a:path w="3142615" h="2628265">
                  <a:moveTo>
                    <a:pt x="2924106" y="302862"/>
                  </a:moveTo>
                  <a:lnTo>
                    <a:pt x="2663243" y="563740"/>
                  </a:lnTo>
                </a:path>
                <a:path w="3142615" h="2628265">
                  <a:moveTo>
                    <a:pt x="1421412" y="432882"/>
                  </a:moveTo>
                  <a:lnTo>
                    <a:pt x="1791751" y="434533"/>
                  </a:lnTo>
                </a:path>
                <a:path w="3142615" h="2628265">
                  <a:moveTo>
                    <a:pt x="2227878" y="562914"/>
                  </a:moveTo>
                  <a:lnTo>
                    <a:pt x="2097827" y="562914"/>
                  </a:lnTo>
                  <a:lnTo>
                    <a:pt x="2097827" y="302037"/>
                  </a:lnTo>
                  <a:lnTo>
                    <a:pt x="2357929" y="302037"/>
                  </a:lnTo>
                  <a:lnTo>
                    <a:pt x="2357929" y="562914"/>
                  </a:lnTo>
                  <a:lnTo>
                    <a:pt x="2227878" y="562914"/>
                  </a:lnTo>
                  <a:close/>
                </a:path>
              </a:pathLst>
            </a:custGeom>
            <a:ln w="213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4591" y="6568440"/>
              <a:ext cx="554736" cy="107899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15943" y="6568440"/>
              <a:ext cx="527303" cy="107899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50643" y="5365750"/>
              <a:ext cx="3143250" cy="264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3117" y="332639"/>
            <a:ext cx="17195800" cy="9620250"/>
            <a:chOff x="753117" y="332639"/>
            <a:chExt cx="17195800" cy="9620250"/>
          </a:xfrm>
        </p:grpSpPr>
        <p:sp>
          <p:nvSpPr>
            <p:cNvPr id="3" name="object 3"/>
            <p:cNvSpPr/>
            <p:nvPr/>
          </p:nvSpPr>
          <p:spPr>
            <a:xfrm>
              <a:off x="12774803" y="6306616"/>
              <a:ext cx="5163185" cy="2886710"/>
            </a:xfrm>
            <a:custGeom>
              <a:avLst/>
              <a:gdLst/>
              <a:ahLst/>
              <a:cxnLst/>
              <a:rect l="l" t="t" r="r" b="b"/>
              <a:pathLst>
                <a:path w="5163184" h="2886709">
                  <a:moveTo>
                    <a:pt x="5162804" y="0"/>
                  </a:moveTo>
                  <a:lnTo>
                    <a:pt x="0" y="0"/>
                  </a:lnTo>
                  <a:lnTo>
                    <a:pt x="0" y="2886623"/>
                  </a:lnTo>
                  <a:lnTo>
                    <a:pt x="2581402" y="2886623"/>
                  </a:lnTo>
                  <a:lnTo>
                    <a:pt x="5162804" y="2886623"/>
                  </a:lnTo>
                  <a:lnTo>
                    <a:pt x="5162804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774804" y="6306618"/>
              <a:ext cx="5163185" cy="2886710"/>
            </a:xfrm>
            <a:custGeom>
              <a:avLst/>
              <a:gdLst/>
              <a:ahLst/>
              <a:cxnLst/>
              <a:rect l="l" t="t" r="r" b="b"/>
              <a:pathLst>
                <a:path w="5163184" h="2886709">
                  <a:moveTo>
                    <a:pt x="2581427" y="2886621"/>
                  </a:moveTo>
                  <a:lnTo>
                    <a:pt x="0" y="2886621"/>
                  </a:lnTo>
                  <a:lnTo>
                    <a:pt x="0" y="0"/>
                  </a:lnTo>
                  <a:lnTo>
                    <a:pt x="5162728" y="0"/>
                  </a:lnTo>
                  <a:lnTo>
                    <a:pt x="5162728" y="2886621"/>
                  </a:lnTo>
                  <a:lnTo>
                    <a:pt x="2581427" y="2886621"/>
                  </a:lnTo>
                  <a:close/>
                </a:path>
              </a:pathLst>
            </a:custGeom>
            <a:ln w="219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774804" y="6306618"/>
              <a:ext cx="5163185" cy="869950"/>
            </a:xfrm>
            <a:custGeom>
              <a:avLst/>
              <a:gdLst/>
              <a:ahLst/>
              <a:cxnLst/>
              <a:rect l="l" t="t" r="r" b="b"/>
              <a:pathLst>
                <a:path w="5163184" h="869950">
                  <a:moveTo>
                    <a:pt x="2581352" y="869414"/>
                  </a:moveTo>
                  <a:lnTo>
                    <a:pt x="0" y="869414"/>
                  </a:lnTo>
                  <a:lnTo>
                    <a:pt x="0" y="0"/>
                  </a:lnTo>
                  <a:lnTo>
                    <a:pt x="5162704" y="0"/>
                  </a:lnTo>
                  <a:lnTo>
                    <a:pt x="5162704" y="869414"/>
                  </a:lnTo>
                  <a:lnTo>
                    <a:pt x="2581352" y="869414"/>
                  </a:lnTo>
                  <a:close/>
                </a:path>
              </a:pathLst>
            </a:custGeom>
            <a:ln w="219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834" y="6570568"/>
              <a:ext cx="264795" cy="264160"/>
            </a:xfrm>
            <a:custGeom>
              <a:avLst/>
              <a:gdLst/>
              <a:ahLst/>
              <a:cxnLst/>
              <a:rect l="l" t="t" r="r" b="b"/>
              <a:pathLst>
                <a:path w="264794" h="264159">
                  <a:moveTo>
                    <a:pt x="889" y="0"/>
                  </a:moveTo>
                  <a:lnTo>
                    <a:pt x="264691" y="263832"/>
                  </a:lnTo>
                </a:path>
                <a:path w="264794" h="264159">
                  <a:moveTo>
                    <a:pt x="263929" y="0"/>
                  </a:moveTo>
                  <a:lnTo>
                    <a:pt x="0" y="263832"/>
                  </a:lnTo>
                </a:path>
              </a:pathLst>
            </a:custGeom>
            <a:ln w="219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57614" y="6701256"/>
              <a:ext cx="396875" cy="24130"/>
            </a:xfrm>
            <a:custGeom>
              <a:avLst/>
              <a:gdLst/>
              <a:ahLst/>
              <a:cxnLst/>
              <a:rect l="l" t="t" r="r" b="b"/>
              <a:pathLst>
                <a:path w="396875" h="24129">
                  <a:moveTo>
                    <a:pt x="396367" y="1778"/>
                  </a:moveTo>
                  <a:lnTo>
                    <a:pt x="0" y="0"/>
                  </a:lnTo>
                  <a:lnTo>
                    <a:pt x="0" y="21920"/>
                  </a:lnTo>
                  <a:lnTo>
                    <a:pt x="396367" y="23710"/>
                  </a:lnTo>
                  <a:lnTo>
                    <a:pt x="396367" y="17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751934" y="6570574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131445" y="263080"/>
                  </a:moveTo>
                  <a:lnTo>
                    <a:pt x="0" y="263080"/>
                  </a:lnTo>
                  <a:lnTo>
                    <a:pt x="0" y="0"/>
                  </a:lnTo>
                  <a:lnTo>
                    <a:pt x="263017" y="0"/>
                  </a:lnTo>
                  <a:lnTo>
                    <a:pt x="263017" y="263080"/>
                  </a:lnTo>
                  <a:lnTo>
                    <a:pt x="131445" y="263080"/>
                  </a:lnTo>
                  <a:close/>
                </a:path>
              </a:pathLst>
            </a:custGeom>
            <a:ln w="2192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4803" y="6307464"/>
              <a:ext cx="5162549" cy="288607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6023" y="7629143"/>
              <a:ext cx="1030224" cy="11064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7896" y="7629143"/>
              <a:ext cx="755903" cy="11064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39288" y="7629143"/>
              <a:ext cx="899159" cy="11064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96944" y="7629143"/>
              <a:ext cx="707136" cy="11064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439" y="1268387"/>
              <a:ext cx="5924550" cy="5932589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498956" y="3059764"/>
            <a:ext cx="9836150" cy="2482215"/>
          </a:xfrm>
          <a:prstGeom prst="rect">
            <a:avLst/>
          </a:prstGeom>
        </p:spPr>
        <p:txBody>
          <a:bodyPr vert="horz" wrap="square" lIns="0" tIns="387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0"/>
              </a:spcBef>
            </a:pPr>
            <a:r>
              <a:rPr sz="8550" spc="-145" dirty="0">
                <a:solidFill>
                  <a:srgbClr val="FFFFFF"/>
                </a:solidFill>
                <a:latin typeface="Arial"/>
                <a:cs typeface="Arial"/>
              </a:rPr>
              <a:t>GANs</a:t>
            </a:r>
            <a:r>
              <a:rPr sz="8550"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50" spc="-78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55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8550" spc="-2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8550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550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50" spc="31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8550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50" spc="250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endParaRPr sz="8550">
              <a:latin typeface="Arial"/>
              <a:cs typeface="Arial"/>
            </a:endParaRPr>
          </a:p>
          <a:p>
            <a:pPr marL="2710815">
              <a:lnSpc>
                <a:spcPct val="100000"/>
              </a:lnSpc>
              <a:spcBef>
                <a:spcPts val="1385"/>
              </a:spcBef>
            </a:pPr>
            <a:r>
              <a:rPr sz="3950" dirty="0">
                <a:latin typeface="Times New Roman"/>
                <a:cs typeface="Times New Roman"/>
              </a:rPr>
              <a:t>-</a:t>
            </a:r>
            <a:r>
              <a:rPr sz="3950" spc="-30" dirty="0">
                <a:latin typeface="Times New Roman"/>
                <a:cs typeface="Times New Roman"/>
              </a:rPr>
              <a:t> </a:t>
            </a:r>
            <a:r>
              <a:rPr sz="3950" dirty="0">
                <a:latin typeface="Times New Roman"/>
                <a:cs typeface="Times New Roman"/>
              </a:rPr>
              <a:t>Generative</a:t>
            </a:r>
            <a:r>
              <a:rPr sz="3950" spc="-30" dirty="0">
                <a:latin typeface="Times New Roman"/>
                <a:cs typeface="Times New Roman"/>
              </a:rPr>
              <a:t> </a:t>
            </a:r>
            <a:r>
              <a:rPr sz="3950" dirty="0">
                <a:latin typeface="Times New Roman"/>
                <a:cs typeface="Times New Roman"/>
              </a:rPr>
              <a:t>Adversarial</a:t>
            </a:r>
            <a:r>
              <a:rPr sz="3950" spc="-25" dirty="0">
                <a:latin typeface="Times New Roman"/>
                <a:cs typeface="Times New Roman"/>
              </a:rPr>
              <a:t> </a:t>
            </a:r>
            <a:r>
              <a:rPr sz="3950" spc="-10" dirty="0">
                <a:latin typeface="Times New Roman"/>
                <a:cs typeface="Times New Roman"/>
              </a:rPr>
              <a:t>Networks</a:t>
            </a:r>
            <a:endParaRPr sz="3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4" name="object 4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67"/>
                  </a:lnTo>
                </a:path>
                <a:path w="226059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58201" y="1585989"/>
            <a:ext cx="553974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270" dirty="0">
                <a:latin typeface="Arial"/>
                <a:cs typeface="Arial"/>
              </a:rPr>
              <a:t>Agenda</a:t>
            </a:r>
            <a:endParaRPr sz="1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58201" y="4355134"/>
            <a:ext cx="9793605" cy="4972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915" indent="-323215">
              <a:lnSpc>
                <a:spcPts val="5565"/>
              </a:lnSpc>
              <a:spcBef>
                <a:spcPts val="100"/>
              </a:spcBef>
              <a:buChar char="•"/>
              <a:tabLst>
                <a:tab pos="335915" algn="l"/>
              </a:tabLst>
            </a:pPr>
            <a:r>
              <a:rPr sz="4650" spc="65" dirty="0">
                <a:solidFill>
                  <a:srgbClr val="FFFFFF"/>
                </a:solidFill>
                <a:latin typeface="Times New Roman"/>
                <a:cs typeface="Times New Roman"/>
              </a:rPr>
              <a:t>Problem</a:t>
            </a:r>
            <a:r>
              <a:rPr sz="4650" spc="-2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85" dirty="0">
                <a:solidFill>
                  <a:srgbClr val="FFFFFF"/>
                </a:solidFill>
                <a:latin typeface="Times New Roman"/>
                <a:cs typeface="Times New Roman"/>
              </a:rPr>
              <a:t>Statement</a:t>
            </a:r>
            <a:endParaRPr sz="4650">
              <a:latin typeface="Times New Roman"/>
              <a:cs typeface="Times New Roman"/>
            </a:endParaRPr>
          </a:p>
          <a:p>
            <a:pPr marL="335915" indent="-323215">
              <a:lnSpc>
                <a:spcPts val="5550"/>
              </a:lnSpc>
              <a:buChar char="•"/>
              <a:tabLst>
                <a:tab pos="335915" algn="l"/>
              </a:tabLst>
            </a:pPr>
            <a:r>
              <a:rPr sz="4650" dirty="0">
                <a:solidFill>
                  <a:srgbClr val="FFFFFF"/>
                </a:solidFill>
                <a:latin typeface="Times New Roman"/>
                <a:cs typeface="Times New Roman"/>
              </a:rPr>
              <a:t>Project</a:t>
            </a:r>
            <a:r>
              <a:rPr sz="465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-10" dirty="0">
                <a:solidFill>
                  <a:srgbClr val="FFFFFF"/>
                </a:solidFill>
                <a:latin typeface="Times New Roman"/>
                <a:cs typeface="Times New Roman"/>
              </a:rPr>
              <a:t>Overview</a:t>
            </a:r>
            <a:endParaRPr sz="4650">
              <a:latin typeface="Times New Roman"/>
              <a:cs typeface="Times New Roman"/>
            </a:endParaRPr>
          </a:p>
          <a:p>
            <a:pPr marL="335915" indent="-323215">
              <a:lnSpc>
                <a:spcPts val="5565"/>
              </a:lnSpc>
              <a:buChar char="•"/>
              <a:tabLst>
                <a:tab pos="335915" algn="l"/>
              </a:tabLst>
            </a:pPr>
            <a:r>
              <a:rPr sz="4650" dirty="0">
                <a:solidFill>
                  <a:srgbClr val="FFFFFF"/>
                </a:solidFill>
                <a:latin typeface="Times New Roman"/>
                <a:cs typeface="Times New Roman"/>
              </a:rPr>
              <a:t>End</a:t>
            </a:r>
            <a:r>
              <a:rPr sz="4650" spc="-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85" dirty="0">
                <a:solidFill>
                  <a:srgbClr val="FFFFFF"/>
                </a:solidFill>
                <a:latin typeface="Times New Roman"/>
                <a:cs typeface="Times New Roman"/>
              </a:rPr>
              <a:t>users</a:t>
            </a:r>
            <a:endParaRPr sz="4650">
              <a:latin typeface="Times New Roman"/>
              <a:cs typeface="Times New Roman"/>
            </a:endParaRPr>
          </a:p>
          <a:p>
            <a:pPr marL="335915" indent="-323215">
              <a:lnSpc>
                <a:spcPts val="5565"/>
              </a:lnSpc>
              <a:spcBef>
                <a:spcPts val="45"/>
              </a:spcBef>
              <a:buChar char="•"/>
              <a:tabLst>
                <a:tab pos="335915" algn="l"/>
              </a:tabLst>
            </a:pPr>
            <a:r>
              <a:rPr sz="4650" spc="-325" dirty="0">
                <a:solidFill>
                  <a:srgbClr val="FFFFFF"/>
                </a:solidFill>
                <a:latin typeface="Times New Roman"/>
                <a:cs typeface="Times New Roman"/>
              </a:rPr>
              <a:t>My</a:t>
            </a:r>
            <a:r>
              <a:rPr sz="4650" spc="-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55" dirty="0">
                <a:solidFill>
                  <a:srgbClr val="FFFFFF"/>
                </a:solidFill>
                <a:latin typeface="Times New Roman"/>
                <a:cs typeface="Times New Roman"/>
              </a:rPr>
              <a:t>Solution</a:t>
            </a:r>
            <a:r>
              <a:rPr sz="4650" spc="-2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17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4650" spc="-2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50" dirty="0">
                <a:solidFill>
                  <a:srgbClr val="FFFFFF"/>
                </a:solidFill>
                <a:latin typeface="Times New Roman"/>
                <a:cs typeface="Times New Roman"/>
              </a:rPr>
              <a:t>it's</a:t>
            </a:r>
            <a:r>
              <a:rPr sz="4650" spc="-2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-75" dirty="0">
                <a:solidFill>
                  <a:srgbClr val="FFFFFF"/>
                </a:solidFill>
                <a:latin typeface="Times New Roman"/>
                <a:cs typeface="Times New Roman"/>
              </a:rPr>
              <a:t>Value</a:t>
            </a:r>
            <a:r>
              <a:rPr sz="4650" spc="-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45" dirty="0">
                <a:solidFill>
                  <a:srgbClr val="FFFFFF"/>
                </a:solidFill>
                <a:latin typeface="Times New Roman"/>
                <a:cs typeface="Times New Roman"/>
              </a:rPr>
              <a:t>Propositions</a:t>
            </a:r>
            <a:endParaRPr sz="4650">
              <a:latin typeface="Times New Roman"/>
              <a:cs typeface="Times New Roman"/>
            </a:endParaRPr>
          </a:p>
          <a:p>
            <a:pPr marL="335915" indent="-323215">
              <a:lnSpc>
                <a:spcPts val="5550"/>
              </a:lnSpc>
              <a:buChar char="•"/>
              <a:tabLst>
                <a:tab pos="335915" algn="l"/>
              </a:tabLst>
            </a:pPr>
            <a:r>
              <a:rPr sz="46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4650" spc="-2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-305" dirty="0">
                <a:solidFill>
                  <a:srgbClr val="FFFFFF"/>
                </a:solidFill>
                <a:latin typeface="Times New Roman"/>
                <a:cs typeface="Times New Roman"/>
              </a:rPr>
              <a:t>Wow</a:t>
            </a:r>
            <a:r>
              <a:rPr sz="4650" spc="-2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12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4650" spc="-2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-325" dirty="0">
                <a:solidFill>
                  <a:srgbClr val="FFFFFF"/>
                </a:solidFill>
                <a:latin typeface="Times New Roman"/>
                <a:cs typeface="Times New Roman"/>
              </a:rPr>
              <a:t>My</a:t>
            </a:r>
            <a:r>
              <a:rPr sz="4650" spc="-2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45" dirty="0">
                <a:solidFill>
                  <a:srgbClr val="FFFFFF"/>
                </a:solidFill>
                <a:latin typeface="Times New Roman"/>
                <a:cs typeface="Times New Roman"/>
              </a:rPr>
              <a:t>Solution</a:t>
            </a:r>
            <a:endParaRPr sz="4650">
              <a:latin typeface="Times New Roman"/>
              <a:cs typeface="Times New Roman"/>
            </a:endParaRPr>
          </a:p>
          <a:p>
            <a:pPr marL="335915" indent="-323215">
              <a:lnSpc>
                <a:spcPts val="5550"/>
              </a:lnSpc>
              <a:buChar char="•"/>
              <a:tabLst>
                <a:tab pos="335915" algn="l"/>
              </a:tabLst>
            </a:pPr>
            <a:r>
              <a:rPr sz="4650" spc="-10" dirty="0">
                <a:solidFill>
                  <a:srgbClr val="FFFFFF"/>
                </a:solidFill>
                <a:latin typeface="Times New Roman"/>
                <a:cs typeface="Times New Roman"/>
              </a:rPr>
              <a:t>Modeling</a:t>
            </a:r>
            <a:endParaRPr sz="4650">
              <a:latin typeface="Times New Roman"/>
              <a:cs typeface="Times New Roman"/>
            </a:endParaRPr>
          </a:p>
          <a:p>
            <a:pPr marL="335915" indent="-323215">
              <a:lnSpc>
                <a:spcPts val="5565"/>
              </a:lnSpc>
              <a:buChar char="•"/>
              <a:tabLst>
                <a:tab pos="335915" algn="l"/>
              </a:tabLst>
            </a:pPr>
            <a:r>
              <a:rPr sz="4650" spc="-10" dirty="0">
                <a:solidFill>
                  <a:srgbClr val="FFFFFF"/>
                </a:solidFill>
                <a:latin typeface="Times New Roman"/>
                <a:cs typeface="Times New Roman"/>
              </a:rPr>
              <a:t>Result</a:t>
            </a:r>
            <a:endParaRPr sz="465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751064" y="1959864"/>
            <a:ext cx="10277475" cy="7215505"/>
            <a:chOff x="7751064" y="1959864"/>
            <a:chExt cx="10277475" cy="7215505"/>
          </a:xfrm>
        </p:grpSpPr>
        <p:sp>
          <p:nvSpPr>
            <p:cNvPr id="12" name="object 12"/>
            <p:cNvSpPr/>
            <p:nvPr/>
          </p:nvSpPr>
          <p:spPr>
            <a:xfrm>
              <a:off x="13521944" y="6245555"/>
              <a:ext cx="4494530" cy="2917825"/>
            </a:xfrm>
            <a:custGeom>
              <a:avLst/>
              <a:gdLst/>
              <a:ahLst/>
              <a:cxnLst/>
              <a:rect l="l" t="t" r="r" b="b"/>
              <a:pathLst>
                <a:path w="4494530" h="2917825">
                  <a:moveTo>
                    <a:pt x="4494403" y="0"/>
                  </a:moveTo>
                  <a:lnTo>
                    <a:pt x="0" y="0"/>
                  </a:lnTo>
                  <a:lnTo>
                    <a:pt x="0" y="2917656"/>
                  </a:lnTo>
                  <a:lnTo>
                    <a:pt x="2247646" y="2917656"/>
                  </a:lnTo>
                  <a:lnTo>
                    <a:pt x="4494403" y="2917656"/>
                  </a:lnTo>
                  <a:lnTo>
                    <a:pt x="4494403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521889" y="6244666"/>
              <a:ext cx="4494530" cy="2919095"/>
            </a:xfrm>
            <a:custGeom>
              <a:avLst/>
              <a:gdLst/>
              <a:ahLst/>
              <a:cxnLst/>
              <a:rect l="l" t="t" r="r" b="b"/>
              <a:pathLst>
                <a:path w="4494530" h="2919095">
                  <a:moveTo>
                    <a:pt x="2247636" y="2918550"/>
                  </a:moveTo>
                  <a:lnTo>
                    <a:pt x="0" y="2918550"/>
                  </a:lnTo>
                  <a:lnTo>
                    <a:pt x="0" y="914"/>
                  </a:lnTo>
                  <a:lnTo>
                    <a:pt x="4494384" y="914"/>
                  </a:lnTo>
                  <a:lnTo>
                    <a:pt x="4494384" y="2918550"/>
                  </a:lnTo>
                  <a:lnTo>
                    <a:pt x="2247636" y="2918550"/>
                  </a:lnTo>
                  <a:close/>
                </a:path>
                <a:path w="4494530" h="2919095">
                  <a:moveTo>
                    <a:pt x="2247636" y="957008"/>
                  </a:moveTo>
                  <a:lnTo>
                    <a:pt x="0" y="957008"/>
                  </a:lnTo>
                  <a:lnTo>
                    <a:pt x="0" y="0"/>
                  </a:lnTo>
                  <a:lnTo>
                    <a:pt x="4494384" y="0"/>
                  </a:lnTo>
                  <a:lnTo>
                    <a:pt x="4494384" y="957008"/>
                  </a:lnTo>
                  <a:lnTo>
                    <a:pt x="2247636" y="957008"/>
                  </a:lnTo>
                  <a:close/>
                </a:path>
                <a:path w="4494530" h="2919095">
                  <a:moveTo>
                    <a:pt x="3819890" y="289750"/>
                  </a:moveTo>
                  <a:lnTo>
                    <a:pt x="4109576" y="579501"/>
                  </a:lnTo>
                </a:path>
                <a:path w="4494530" h="2919095">
                  <a:moveTo>
                    <a:pt x="4108687" y="289750"/>
                  </a:moveTo>
                  <a:lnTo>
                    <a:pt x="3818874" y="579501"/>
                  </a:lnTo>
                </a:path>
                <a:path w="4494530" h="2919095">
                  <a:moveTo>
                    <a:pt x="2439660" y="434162"/>
                  </a:moveTo>
                  <a:lnTo>
                    <a:pt x="2851011" y="435991"/>
                  </a:lnTo>
                </a:path>
                <a:path w="4494530" h="2919095">
                  <a:moveTo>
                    <a:pt x="3335387" y="578586"/>
                  </a:moveTo>
                  <a:lnTo>
                    <a:pt x="3190989" y="578586"/>
                  </a:lnTo>
                  <a:lnTo>
                    <a:pt x="3190989" y="289750"/>
                  </a:lnTo>
                  <a:lnTo>
                    <a:pt x="3479786" y="289750"/>
                  </a:lnTo>
                  <a:lnTo>
                    <a:pt x="3479786" y="578586"/>
                  </a:lnTo>
                  <a:lnTo>
                    <a:pt x="3335387" y="578586"/>
                  </a:lnTo>
                  <a:close/>
                </a:path>
              </a:pathLst>
            </a:custGeom>
            <a:ln w="2376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2928" y="7549896"/>
              <a:ext cx="621792" cy="12039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1376" y="7549896"/>
              <a:ext cx="585215" cy="12039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26256" y="7549896"/>
              <a:ext cx="832103" cy="12039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10641" y="6236784"/>
              <a:ext cx="4495800" cy="29351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51064" y="1959864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4" name="object 4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67"/>
                  </a:lnTo>
                </a:path>
                <a:path w="226059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40317" y="1432833"/>
            <a:ext cx="9008745" cy="1263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100" dirty="0">
                <a:latin typeface="Arial"/>
                <a:cs typeface="Arial"/>
              </a:rPr>
              <a:t>Problem</a:t>
            </a:r>
            <a:r>
              <a:rPr sz="8100" spc="25" dirty="0">
                <a:latin typeface="Arial"/>
                <a:cs typeface="Arial"/>
              </a:rPr>
              <a:t> </a:t>
            </a:r>
            <a:r>
              <a:rPr sz="8100" spc="105" dirty="0">
                <a:latin typeface="Arial"/>
                <a:cs typeface="Arial"/>
              </a:rPr>
              <a:t>Statement</a:t>
            </a:r>
            <a:endParaRPr sz="8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1548" y="3386918"/>
            <a:ext cx="16059150" cy="41516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95"/>
              </a:spcBef>
            </a:pPr>
            <a:r>
              <a:rPr sz="4500" dirty="0">
                <a:solidFill>
                  <a:srgbClr val="FFFFFF"/>
                </a:solidFill>
                <a:latin typeface="Times New Roman"/>
                <a:cs typeface="Times New Roman"/>
              </a:rPr>
              <a:t>Develop</a:t>
            </a:r>
            <a:r>
              <a:rPr sz="4500" spc="10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12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4500" spc="10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-365" dirty="0">
                <a:solidFill>
                  <a:srgbClr val="FFFFFF"/>
                </a:solidFill>
                <a:latin typeface="Times New Roman"/>
                <a:cs typeface="Times New Roman"/>
              </a:rPr>
              <a:t>GAN</a:t>
            </a:r>
            <a:r>
              <a:rPr sz="4500" spc="10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5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4500" spc="10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8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4500" spc="10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85" dirty="0">
                <a:solidFill>
                  <a:srgbClr val="FFFFFF"/>
                </a:solidFill>
                <a:latin typeface="Times New Roman"/>
                <a:cs typeface="Times New Roman"/>
              </a:rPr>
              <a:t>generate</a:t>
            </a:r>
            <a:r>
              <a:rPr sz="4500" spc="10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50" dirty="0">
                <a:solidFill>
                  <a:srgbClr val="FFFFFF"/>
                </a:solidFill>
                <a:latin typeface="Times New Roman"/>
                <a:cs typeface="Times New Roman"/>
              </a:rPr>
              <a:t>realistic</a:t>
            </a:r>
            <a:r>
              <a:rPr sz="4500" spc="10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dirty="0">
                <a:solidFill>
                  <a:srgbClr val="FFFFFF"/>
                </a:solidFill>
                <a:latin typeface="Times New Roman"/>
                <a:cs typeface="Times New Roman"/>
              </a:rPr>
              <a:t>images</a:t>
            </a:r>
            <a:r>
              <a:rPr sz="4500" spc="10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4500" spc="10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40" dirty="0">
                <a:solidFill>
                  <a:srgbClr val="FFFFFF"/>
                </a:solidFill>
                <a:latin typeface="Times New Roman"/>
                <a:cs typeface="Times New Roman"/>
              </a:rPr>
              <a:t>textual </a:t>
            </a:r>
            <a:r>
              <a:rPr sz="4500" spc="50" dirty="0">
                <a:solidFill>
                  <a:srgbClr val="FFFFFF"/>
                </a:solidFill>
                <a:latin typeface="Times New Roman"/>
                <a:cs typeface="Times New Roman"/>
              </a:rPr>
              <a:t>descriptions.</a:t>
            </a:r>
            <a:r>
              <a:rPr sz="4500" spc="-2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-25" dirty="0">
                <a:solidFill>
                  <a:srgbClr val="FFFFFF"/>
                </a:solidFill>
                <a:latin typeface="Times New Roman"/>
                <a:cs typeface="Times New Roman"/>
              </a:rPr>
              <a:t>Given</a:t>
            </a:r>
            <a:r>
              <a:rPr sz="4500" spc="-2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12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4500" spc="-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105" dirty="0">
                <a:solidFill>
                  <a:srgbClr val="FFFFFF"/>
                </a:solidFill>
                <a:latin typeface="Times New Roman"/>
                <a:cs typeface="Times New Roman"/>
              </a:rPr>
              <a:t>dataset</a:t>
            </a:r>
            <a:r>
              <a:rPr sz="4500" spc="-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-14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4500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114" dirty="0">
                <a:solidFill>
                  <a:srgbClr val="FFFFFF"/>
                </a:solidFill>
                <a:latin typeface="Times New Roman"/>
                <a:cs typeface="Times New Roman"/>
              </a:rPr>
              <a:t>paired</a:t>
            </a:r>
            <a:r>
              <a:rPr sz="4500" spc="-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70" dirty="0">
                <a:solidFill>
                  <a:srgbClr val="FFFFFF"/>
                </a:solidFill>
                <a:latin typeface="Times New Roman"/>
                <a:cs typeface="Times New Roman"/>
              </a:rPr>
              <a:t>descriptions</a:t>
            </a:r>
            <a:r>
              <a:rPr sz="4500" spc="-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17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4500" spc="-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-30" dirty="0">
                <a:solidFill>
                  <a:srgbClr val="FFFFFF"/>
                </a:solidFill>
                <a:latin typeface="Times New Roman"/>
                <a:cs typeface="Times New Roman"/>
              </a:rPr>
              <a:t>images,</a:t>
            </a:r>
            <a:r>
              <a:rPr sz="4500" spc="-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130" dirty="0">
                <a:solidFill>
                  <a:srgbClr val="FFFFFF"/>
                </a:solidFill>
                <a:latin typeface="Times New Roman"/>
                <a:cs typeface="Times New Roman"/>
              </a:rPr>
              <a:t>train </a:t>
            </a:r>
            <a:r>
              <a:rPr sz="4500" spc="1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4500" spc="409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5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4500" spc="409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8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4500" spc="41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114" dirty="0">
                <a:solidFill>
                  <a:srgbClr val="FFFFFF"/>
                </a:solidFill>
                <a:latin typeface="Times New Roman"/>
                <a:cs typeface="Times New Roman"/>
              </a:rPr>
              <a:t>translate</a:t>
            </a:r>
            <a:r>
              <a:rPr sz="4500" spc="409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dirty="0">
                <a:solidFill>
                  <a:srgbClr val="FFFFFF"/>
                </a:solidFill>
                <a:latin typeface="Times New Roman"/>
                <a:cs typeface="Times New Roman"/>
              </a:rPr>
              <a:t>text</a:t>
            </a:r>
            <a:r>
              <a:rPr sz="4500" spc="41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135" dirty="0">
                <a:solidFill>
                  <a:srgbClr val="FFFFFF"/>
                </a:solidFill>
                <a:latin typeface="Times New Roman"/>
                <a:cs typeface="Times New Roman"/>
              </a:rPr>
              <a:t>inputs</a:t>
            </a:r>
            <a:r>
              <a:rPr sz="4500" spc="409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105" dirty="0">
                <a:solidFill>
                  <a:srgbClr val="FFFFFF"/>
                </a:solidFill>
                <a:latin typeface="Times New Roman"/>
                <a:cs typeface="Times New Roman"/>
              </a:rPr>
              <a:t>into</a:t>
            </a:r>
            <a:r>
              <a:rPr sz="4500" spc="409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75" dirty="0">
                <a:solidFill>
                  <a:srgbClr val="FFFFFF"/>
                </a:solidFill>
                <a:latin typeface="Times New Roman"/>
                <a:cs typeface="Times New Roman"/>
              </a:rPr>
              <a:t>corresponding</a:t>
            </a:r>
            <a:r>
              <a:rPr sz="4500" spc="41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-10" dirty="0">
                <a:solidFill>
                  <a:srgbClr val="FFFFFF"/>
                </a:solidFill>
                <a:latin typeface="Times New Roman"/>
                <a:cs typeface="Times New Roman"/>
              </a:rPr>
              <a:t>visual </a:t>
            </a:r>
            <a:r>
              <a:rPr sz="4500" spc="85" dirty="0">
                <a:solidFill>
                  <a:srgbClr val="FFFFFF"/>
                </a:solidFill>
                <a:latin typeface="Times New Roman"/>
                <a:cs typeface="Times New Roman"/>
              </a:rPr>
              <a:t>representations.</a:t>
            </a:r>
            <a:r>
              <a:rPr sz="4500" spc="4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dirty="0">
                <a:solidFill>
                  <a:srgbClr val="FFFFFF"/>
                </a:solidFill>
                <a:latin typeface="Times New Roman"/>
                <a:cs typeface="Times New Roman"/>
              </a:rPr>
              <a:t>Evaluate</a:t>
            </a:r>
            <a:r>
              <a:rPr sz="4500" spc="4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1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4500" spc="4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dirty="0">
                <a:solidFill>
                  <a:srgbClr val="FFFFFF"/>
                </a:solidFill>
                <a:latin typeface="Times New Roman"/>
                <a:cs typeface="Times New Roman"/>
              </a:rPr>
              <a:t>model's</a:t>
            </a:r>
            <a:r>
              <a:rPr sz="4500" spc="4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70" dirty="0">
                <a:solidFill>
                  <a:srgbClr val="FFFFFF"/>
                </a:solidFill>
                <a:latin typeface="Times New Roman"/>
                <a:cs typeface="Times New Roman"/>
              </a:rPr>
              <a:t>performance</a:t>
            </a:r>
            <a:r>
              <a:rPr sz="4500" spc="4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13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4500" spc="4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75" dirty="0">
                <a:solidFill>
                  <a:srgbClr val="FFFFFF"/>
                </a:solidFill>
                <a:latin typeface="Times New Roman"/>
                <a:cs typeface="Times New Roman"/>
              </a:rPr>
              <a:t>producing high-</a:t>
            </a:r>
            <a:r>
              <a:rPr sz="4500" spc="80" dirty="0">
                <a:solidFill>
                  <a:srgbClr val="FFFFFF"/>
                </a:solidFill>
                <a:latin typeface="Times New Roman"/>
                <a:cs typeface="Times New Roman"/>
              </a:rPr>
              <a:t>quality</a:t>
            </a:r>
            <a:r>
              <a:rPr sz="4500" spc="6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dirty="0">
                <a:solidFill>
                  <a:srgbClr val="FFFFFF"/>
                </a:solidFill>
                <a:latin typeface="Times New Roman"/>
                <a:cs typeface="Times New Roman"/>
              </a:rPr>
              <a:t>images</a:t>
            </a:r>
            <a:r>
              <a:rPr sz="4500" spc="6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175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4500" spc="6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55" dirty="0">
                <a:solidFill>
                  <a:srgbClr val="FFFFFF"/>
                </a:solidFill>
                <a:latin typeface="Times New Roman"/>
                <a:cs typeface="Times New Roman"/>
              </a:rPr>
              <a:t>accurately</a:t>
            </a:r>
            <a:r>
              <a:rPr sz="4500" spc="65" dirty="0">
                <a:solidFill>
                  <a:srgbClr val="FFFFFF"/>
                </a:solidFill>
                <a:latin typeface="Times New Roman"/>
                <a:cs typeface="Times New Roman"/>
              </a:rPr>
              <a:t>  reﬂect</a:t>
            </a:r>
            <a:r>
              <a:rPr sz="4500" spc="6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1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4500" spc="6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60" dirty="0">
                <a:solidFill>
                  <a:srgbClr val="FFFFFF"/>
                </a:solidFill>
                <a:latin typeface="Times New Roman"/>
                <a:cs typeface="Times New Roman"/>
              </a:rPr>
              <a:t>provided</a:t>
            </a:r>
            <a:r>
              <a:rPr sz="4500" spc="6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40" dirty="0">
                <a:solidFill>
                  <a:srgbClr val="FFFFFF"/>
                </a:solidFill>
                <a:latin typeface="Times New Roman"/>
                <a:cs typeface="Times New Roman"/>
              </a:rPr>
              <a:t>textual </a:t>
            </a:r>
            <a:r>
              <a:rPr sz="4500" spc="85" dirty="0">
                <a:solidFill>
                  <a:srgbClr val="FFFFFF"/>
                </a:solidFill>
                <a:latin typeface="Times New Roman"/>
                <a:cs typeface="Times New Roman"/>
              </a:rPr>
              <a:t>input.</a:t>
            </a:r>
            <a:endParaRPr sz="45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53623" y="7153565"/>
            <a:ext cx="4309110" cy="2419985"/>
            <a:chOff x="13453623" y="7153565"/>
            <a:chExt cx="4309110" cy="2419985"/>
          </a:xfrm>
        </p:grpSpPr>
        <p:sp>
          <p:nvSpPr>
            <p:cNvPr id="12" name="object 12"/>
            <p:cNvSpPr/>
            <p:nvPr/>
          </p:nvSpPr>
          <p:spPr>
            <a:xfrm>
              <a:off x="13462762" y="7164781"/>
              <a:ext cx="4290695" cy="2399665"/>
            </a:xfrm>
            <a:custGeom>
              <a:avLst/>
              <a:gdLst/>
              <a:ahLst/>
              <a:cxnLst/>
              <a:rect l="l" t="t" r="r" b="b"/>
              <a:pathLst>
                <a:path w="4290694" h="2399665">
                  <a:moveTo>
                    <a:pt x="4290695" y="0"/>
                  </a:moveTo>
                  <a:lnTo>
                    <a:pt x="0" y="0"/>
                  </a:lnTo>
                  <a:lnTo>
                    <a:pt x="0" y="2399041"/>
                  </a:lnTo>
                  <a:lnTo>
                    <a:pt x="2145284" y="2399041"/>
                  </a:lnTo>
                  <a:lnTo>
                    <a:pt x="4290695" y="2399041"/>
                  </a:lnTo>
                  <a:lnTo>
                    <a:pt x="429069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462734" y="7164781"/>
              <a:ext cx="4290695" cy="2399665"/>
            </a:xfrm>
            <a:custGeom>
              <a:avLst/>
              <a:gdLst/>
              <a:ahLst/>
              <a:cxnLst/>
              <a:rect l="l" t="t" r="r" b="b"/>
              <a:pathLst>
                <a:path w="4290694" h="2399665">
                  <a:moveTo>
                    <a:pt x="2145279" y="2399042"/>
                  </a:moveTo>
                  <a:lnTo>
                    <a:pt x="0" y="2399042"/>
                  </a:lnTo>
                  <a:lnTo>
                    <a:pt x="0" y="0"/>
                  </a:lnTo>
                  <a:lnTo>
                    <a:pt x="4290686" y="0"/>
                  </a:lnTo>
                  <a:lnTo>
                    <a:pt x="4290686" y="2399042"/>
                  </a:lnTo>
                  <a:lnTo>
                    <a:pt x="2145279" y="2399042"/>
                  </a:lnTo>
                  <a:close/>
                </a:path>
                <a:path w="4290694" h="2399665">
                  <a:moveTo>
                    <a:pt x="2145279" y="722591"/>
                  </a:moveTo>
                  <a:lnTo>
                    <a:pt x="0" y="722591"/>
                  </a:lnTo>
                  <a:lnTo>
                    <a:pt x="0" y="0"/>
                  </a:lnTo>
                  <a:lnTo>
                    <a:pt x="4290686" y="0"/>
                  </a:lnTo>
                  <a:lnTo>
                    <a:pt x="4290686" y="722591"/>
                  </a:lnTo>
                  <a:lnTo>
                    <a:pt x="2145279" y="722591"/>
                  </a:lnTo>
                  <a:close/>
                </a:path>
                <a:path w="4290694" h="2399665">
                  <a:moveTo>
                    <a:pt x="3780401" y="219379"/>
                  </a:moveTo>
                  <a:lnTo>
                    <a:pt x="3999857" y="438746"/>
                  </a:lnTo>
                </a:path>
                <a:path w="4290694" h="2399665">
                  <a:moveTo>
                    <a:pt x="3999095" y="219379"/>
                  </a:moveTo>
                  <a:lnTo>
                    <a:pt x="3779766" y="438746"/>
                  </a:lnTo>
                </a:path>
                <a:path w="4290694" h="2399665">
                  <a:moveTo>
                    <a:pt x="2737606" y="328002"/>
                  </a:moveTo>
                  <a:lnTo>
                    <a:pt x="3048755" y="329412"/>
                  </a:lnTo>
                </a:path>
                <a:path w="4290694" h="2399665">
                  <a:moveTo>
                    <a:pt x="3414642" y="438048"/>
                  </a:moveTo>
                  <a:lnTo>
                    <a:pt x="3305295" y="438048"/>
                  </a:lnTo>
                  <a:lnTo>
                    <a:pt x="3305295" y="219379"/>
                  </a:lnTo>
                  <a:lnTo>
                    <a:pt x="3523861" y="219379"/>
                  </a:lnTo>
                  <a:lnTo>
                    <a:pt x="3523861" y="438048"/>
                  </a:lnTo>
                  <a:lnTo>
                    <a:pt x="3414642" y="438048"/>
                  </a:lnTo>
                  <a:close/>
                </a:path>
              </a:pathLst>
            </a:custGeom>
            <a:ln w="1822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96415" y="8257031"/>
              <a:ext cx="499871" cy="9265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25471" y="8257031"/>
              <a:ext cx="441959" cy="9265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99079" y="8257031"/>
              <a:ext cx="859536" cy="9265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9343" y="8253983"/>
              <a:ext cx="536448" cy="9265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69112" y="7153565"/>
              <a:ext cx="4292803" cy="2419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2002" y="1064877"/>
            <a:ext cx="15441930" cy="9035415"/>
            <a:chOff x="1422002" y="1064877"/>
            <a:chExt cx="15441930" cy="9035415"/>
          </a:xfrm>
        </p:grpSpPr>
        <p:sp>
          <p:nvSpPr>
            <p:cNvPr id="3" name="object 3"/>
            <p:cNvSpPr/>
            <p:nvPr/>
          </p:nvSpPr>
          <p:spPr>
            <a:xfrm>
              <a:off x="13016103" y="7792618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9"/>
                  </a:lnTo>
                  <a:lnTo>
                    <a:pt x="1770507" y="2298109"/>
                  </a:lnTo>
                  <a:lnTo>
                    <a:pt x="3540252" y="2298109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016108" y="7791889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40"/>
                  </a:moveTo>
                  <a:lnTo>
                    <a:pt x="0" y="2298840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40"/>
                  </a:lnTo>
                  <a:lnTo>
                    <a:pt x="1770415" y="2298840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39"/>
                  </a:moveTo>
                  <a:lnTo>
                    <a:pt x="3237040" y="456465"/>
                  </a:lnTo>
                </a:path>
                <a:path w="3540759" h="2299334">
                  <a:moveTo>
                    <a:pt x="3236278" y="228239"/>
                  </a:moveTo>
                  <a:lnTo>
                    <a:pt x="3008055" y="456465"/>
                  </a:lnTo>
                </a:path>
                <a:path w="3540759" h="2299334">
                  <a:moveTo>
                    <a:pt x="1921675" y="341990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39"/>
                  </a:lnTo>
                  <a:lnTo>
                    <a:pt x="2740968" y="228239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18464" y="8817864"/>
              <a:ext cx="490728" cy="9448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39544" y="8817864"/>
              <a:ext cx="460248" cy="9448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83255" y="8817864"/>
              <a:ext cx="652271" cy="9448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07213" y="7785713"/>
              <a:ext cx="3543300" cy="231166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9958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sz="6750" dirty="0">
                <a:latin typeface="Arial"/>
                <a:cs typeface="Arial"/>
              </a:rPr>
              <a:t>Problem</a:t>
            </a:r>
            <a:r>
              <a:rPr sz="6750" spc="25" dirty="0">
                <a:latin typeface="Arial"/>
                <a:cs typeface="Arial"/>
              </a:rPr>
              <a:t> </a:t>
            </a:r>
            <a:r>
              <a:rPr sz="6750" spc="-10" dirty="0">
                <a:latin typeface="Arial"/>
                <a:cs typeface="Arial"/>
              </a:rPr>
              <a:t>Overview</a:t>
            </a:r>
            <a:endParaRPr sz="6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5632" y="3466477"/>
            <a:ext cx="14074775" cy="4794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100"/>
              </a:spcBef>
            </a:pP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3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45" dirty="0">
                <a:solidFill>
                  <a:srgbClr val="FFFFFF"/>
                </a:solidFill>
                <a:latin typeface="Times New Roman"/>
                <a:cs typeface="Times New Roman"/>
              </a:rPr>
              <a:t>project</a:t>
            </a:r>
            <a:r>
              <a:rPr sz="3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aims</a:t>
            </a:r>
            <a:r>
              <a:rPr sz="3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7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9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develop</a:t>
            </a:r>
            <a:r>
              <a:rPr sz="3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text-</a:t>
            </a:r>
            <a:r>
              <a:rPr sz="3900" spc="50" dirty="0">
                <a:solidFill>
                  <a:srgbClr val="FFFFFF"/>
                </a:solidFill>
                <a:latin typeface="Times New Roman"/>
                <a:cs typeface="Times New Roman"/>
              </a:rPr>
              <a:t>to-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image</a:t>
            </a:r>
            <a:r>
              <a:rPr sz="39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75" dirty="0">
                <a:solidFill>
                  <a:srgbClr val="FFFFFF"/>
                </a:solidFill>
                <a:latin typeface="Times New Roman"/>
                <a:cs typeface="Times New Roman"/>
              </a:rPr>
              <a:t>generation</a:t>
            </a:r>
            <a:r>
              <a:rPr sz="3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3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40" dirty="0">
                <a:solidFill>
                  <a:srgbClr val="FFFFFF"/>
                </a:solidFill>
                <a:latin typeface="Times New Roman"/>
                <a:cs typeface="Times New Roman"/>
              </a:rPr>
              <a:t>using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Generative</a:t>
            </a:r>
            <a:r>
              <a:rPr sz="3900" spc="7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Adversarial</a:t>
            </a:r>
            <a:r>
              <a:rPr sz="3900" spc="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Networks</a:t>
            </a:r>
            <a:r>
              <a:rPr sz="3900" spc="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-10" dirty="0">
                <a:solidFill>
                  <a:srgbClr val="FFFFFF"/>
                </a:solidFill>
                <a:latin typeface="Times New Roman"/>
                <a:cs typeface="Times New Roman"/>
              </a:rPr>
              <a:t>(GANs).</a:t>
            </a:r>
            <a:r>
              <a:rPr sz="3900" spc="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Leveraging</a:t>
            </a:r>
            <a:r>
              <a:rPr sz="3900" spc="7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900" spc="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95" dirty="0">
                <a:solidFill>
                  <a:srgbClr val="FFFFFF"/>
                </a:solidFill>
                <a:latin typeface="Times New Roman"/>
                <a:cs typeface="Times New Roman"/>
              </a:rPr>
              <a:t>dataset</a:t>
            </a:r>
            <a:r>
              <a:rPr sz="3900" spc="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-25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3900" spc="95" dirty="0">
                <a:solidFill>
                  <a:srgbClr val="FFFFFF"/>
                </a:solidFill>
                <a:latin typeface="Times New Roman"/>
                <a:cs typeface="Times New Roman"/>
              </a:rPr>
              <a:t>paired</a:t>
            </a:r>
            <a:r>
              <a:rPr sz="3900" spc="6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45" dirty="0">
                <a:solidFill>
                  <a:srgbClr val="FFFFFF"/>
                </a:solidFill>
                <a:latin typeface="Times New Roman"/>
                <a:cs typeface="Times New Roman"/>
              </a:rPr>
              <a:t>textual</a:t>
            </a:r>
            <a:r>
              <a:rPr sz="3900" spc="6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65" dirty="0">
                <a:solidFill>
                  <a:srgbClr val="FFFFFF"/>
                </a:solidFill>
                <a:latin typeface="Times New Roman"/>
                <a:cs typeface="Times New Roman"/>
              </a:rPr>
              <a:t>descriptions</a:t>
            </a:r>
            <a:r>
              <a:rPr sz="3900" spc="6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14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900" spc="6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images,</a:t>
            </a:r>
            <a:r>
              <a:rPr sz="3900" spc="6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13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900" spc="6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-315" dirty="0">
                <a:solidFill>
                  <a:srgbClr val="FFFFFF"/>
                </a:solidFill>
                <a:latin typeface="Times New Roman"/>
                <a:cs typeface="Times New Roman"/>
              </a:rPr>
              <a:t>GAN</a:t>
            </a:r>
            <a:r>
              <a:rPr sz="3900" spc="6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3900" spc="6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3900" spc="6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55" dirty="0">
                <a:solidFill>
                  <a:srgbClr val="FFFFFF"/>
                </a:solidFill>
                <a:latin typeface="Times New Roman"/>
                <a:cs typeface="Times New Roman"/>
              </a:rPr>
              <a:t>be </a:t>
            </a:r>
            <a:r>
              <a:rPr sz="3900" spc="114" dirty="0">
                <a:solidFill>
                  <a:srgbClr val="FFFFFF"/>
                </a:solidFill>
                <a:latin typeface="Times New Roman"/>
                <a:cs typeface="Times New Roman"/>
              </a:rPr>
              <a:t>trained</a:t>
            </a:r>
            <a:r>
              <a:rPr sz="39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7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9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75" dirty="0">
                <a:solidFill>
                  <a:srgbClr val="FFFFFF"/>
                </a:solidFill>
                <a:latin typeface="Times New Roman"/>
                <a:cs typeface="Times New Roman"/>
              </a:rPr>
              <a:t>generate</a:t>
            </a:r>
            <a:r>
              <a:rPr sz="39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45" dirty="0">
                <a:solidFill>
                  <a:srgbClr val="FFFFFF"/>
                </a:solidFill>
                <a:latin typeface="Times New Roman"/>
                <a:cs typeface="Times New Roman"/>
              </a:rPr>
              <a:t>realistic</a:t>
            </a:r>
            <a:r>
              <a:rPr sz="39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images</a:t>
            </a:r>
            <a:r>
              <a:rPr sz="39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80" dirty="0">
                <a:solidFill>
                  <a:srgbClr val="FFFFFF"/>
                </a:solidFill>
                <a:latin typeface="Times New Roman"/>
                <a:cs typeface="Times New Roman"/>
              </a:rPr>
              <a:t>based</a:t>
            </a:r>
            <a:r>
              <a:rPr sz="39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100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3900" spc="1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140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r>
              <a:rPr sz="39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text.</a:t>
            </a:r>
            <a:r>
              <a:rPr sz="39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9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-10" dirty="0">
                <a:solidFill>
                  <a:srgbClr val="FFFFFF"/>
                </a:solidFill>
                <a:latin typeface="Times New Roman"/>
                <a:cs typeface="Times New Roman"/>
              </a:rPr>
              <a:t>system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3900" spc="2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90" dirty="0">
                <a:solidFill>
                  <a:srgbClr val="FFFFFF"/>
                </a:solidFill>
                <a:latin typeface="Times New Roman"/>
                <a:cs typeface="Times New Roman"/>
              </a:rPr>
              <a:t>undergo</a:t>
            </a:r>
            <a:r>
              <a:rPr sz="3900" spc="29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60" dirty="0">
                <a:solidFill>
                  <a:srgbClr val="FFFFFF"/>
                </a:solidFill>
                <a:latin typeface="Times New Roman"/>
                <a:cs typeface="Times New Roman"/>
              </a:rPr>
              <a:t>evaluation</a:t>
            </a:r>
            <a:r>
              <a:rPr sz="3900" spc="29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7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900" spc="29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110" dirty="0">
                <a:solidFill>
                  <a:srgbClr val="FFFFFF"/>
                </a:solidFill>
                <a:latin typeface="Times New Roman"/>
                <a:cs typeface="Times New Roman"/>
              </a:rPr>
              <a:t>ensure</a:t>
            </a:r>
            <a:r>
              <a:rPr sz="3900" spc="2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13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900" spc="29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fidelity</a:t>
            </a:r>
            <a:r>
              <a:rPr sz="3900" spc="29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14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900" spc="29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65" dirty="0">
                <a:solidFill>
                  <a:srgbClr val="FFFFFF"/>
                </a:solidFill>
                <a:latin typeface="Times New Roman"/>
                <a:cs typeface="Times New Roman"/>
              </a:rPr>
              <a:t>quality</a:t>
            </a:r>
            <a:r>
              <a:rPr sz="3900" spc="2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-25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3900" spc="80" dirty="0">
                <a:solidFill>
                  <a:srgbClr val="FFFFFF"/>
                </a:solidFill>
                <a:latin typeface="Times New Roman"/>
                <a:cs typeface="Times New Roman"/>
              </a:rPr>
              <a:t>generated</a:t>
            </a:r>
            <a:r>
              <a:rPr sz="3900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-10" dirty="0">
                <a:solidFill>
                  <a:srgbClr val="FFFFFF"/>
                </a:solidFill>
                <a:latin typeface="Times New Roman"/>
                <a:cs typeface="Times New Roman"/>
              </a:rPr>
              <a:t>images.</a:t>
            </a:r>
            <a:r>
              <a:rPr sz="3900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900" spc="-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85" dirty="0">
                <a:solidFill>
                  <a:srgbClr val="FFFFFF"/>
                </a:solidFill>
                <a:latin typeface="Times New Roman"/>
                <a:cs typeface="Times New Roman"/>
              </a:rPr>
              <a:t>ultimate</a:t>
            </a:r>
            <a:r>
              <a:rPr sz="3900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goal</a:t>
            </a:r>
            <a:r>
              <a:rPr sz="3900" spc="-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3900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7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900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70" dirty="0">
                <a:solidFill>
                  <a:srgbClr val="FFFFFF"/>
                </a:solidFill>
                <a:latin typeface="Times New Roman"/>
                <a:cs typeface="Times New Roman"/>
              </a:rPr>
              <a:t>create</a:t>
            </a:r>
            <a:r>
              <a:rPr sz="3900" spc="-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900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110" dirty="0">
                <a:solidFill>
                  <a:srgbClr val="FFFFFF"/>
                </a:solidFill>
                <a:latin typeface="Times New Roman"/>
                <a:cs typeface="Times New Roman"/>
              </a:rPr>
              <a:t>robust</a:t>
            </a:r>
            <a:r>
              <a:rPr sz="3900" spc="-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14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900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-10" dirty="0">
                <a:solidFill>
                  <a:srgbClr val="FFFFFF"/>
                </a:solidFill>
                <a:latin typeface="Times New Roman"/>
                <a:cs typeface="Times New Roman"/>
              </a:rPr>
              <a:t>efficient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tool</a:t>
            </a:r>
            <a:r>
              <a:rPr sz="3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60" dirty="0">
                <a:solidFill>
                  <a:srgbClr val="FFFFFF"/>
                </a:solidFill>
                <a:latin typeface="Times New Roman"/>
                <a:cs typeface="Times New Roman"/>
              </a:rPr>
              <a:t>capable</a:t>
            </a:r>
            <a:r>
              <a:rPr sz="3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90" dirty="0">
                <a:solidFill>
                  <a:srgbClr val="FFFFFF"/>
                </a:solidFill>
                <a:latin typeface="Times New Roman"/>
                <a:cs typeface="Times New Roman"/>
              </a:rPr>
              <a:t>translating</a:t>
            </a:r>
            <a:r>
              <a:rPr sz="3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45" dirty="0">
                <a:solidFill>
                  <a:srgbClr val="FFFFFF"/>
                </a:solidFill>
                <a:latin typeface="Times New Roman"/>
                <a:cs typeface="Times New Roman"/>
              </a:rPr>
              <a:t>textual</a:t>
            </a:r>
            <a:r>
              <a:rPr sz="3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65" dirty="0">
                <a:solidFill>
                  <a:srgbClr val="FFFFFF"/>
                </a:solidFill>
                <a:latin typeface="Times New Roman"/>
                <a:cs typeface="Times New Roman"/>
              </a:rPr>
              <a:t>descriptions</a:t>
            </a:r>
            <a:r>
              <a:rPr sz="3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90" dirty="0">
                <a:solidFill>
                  <a:srgbClr val="FFFFFF"/>
                </a:solidFill>
                <a:latin typeface="Times New Roman"/>
                <a:cs typeface="Times New Roman"/>
              </a:rPr>
              <a:t>into</a:t>
            </a:r>
            <a:r>
              <a:rPr sz="3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visually</a:t>
            </a:r>
            <a:r>
              <a:rPr sz="3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65" dirty="0">
                <a:solidFill>
                  <a:srgbClr val="FFFFFF"/>
                </a:solidFill>
                <a:latin typeface="Times New Roman"/>
                <a:cs typeface="Times New Roman"/>
              </a:rPr>
              <a:t>accurate representations.</a:t>
            </a:r>
            <a:endParaRPr sz="3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52952" y="332473"/>
            <a:ext cx="17294860" cy="9723755"/>
            <a:chOff x="752952" y="332473"/>
            <a:chExt cx="17294860" cy="9723755"/>
          </a:xfrm>
        </p:grpSpPr>
        <p:sp>
          <p:nvSpPr>
            <p:cNvPr id="4" name="object 4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221585" y="8218627"/>
              <a:ext cx="2818130" cy="1829435"/>
            </a:xfrm>
            <a:custGeom>
              <a:avLst/>
              <a:gdLst/>
              <a:ahLst/>
              <a:cxnLst/>
              <a:rect l="l" t="t" r="r" b="b"/>
              <a:pathLst>
                <a:path w="2818130" h="1829434">
                  <a:moveTo>
                    <a:pt x="2818130" y="0"/>
                  </a:moveTo>
                  <a:lnTo>
                    <a:pt x="0" y="0"/>
                  </a:lnTo>
                  <a:lnTo>
                    <a:pt x="0" y="1829402"/>
                  </a:lnTo>
                  <a:lnTo>
                    <a:pt x="1409319" y="1829402"/>
                  </a:lnTo>
                  <a:lnTo>
                    <a:pt x="2818130" y="1829402"/>
                  </a:lnTo>
                  <a:lnTo>
                    <a:pt x="2818130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21585" y="8218059"/>
              <a:ext cx="2818130" cy="1830070"/>
            </a:xfrm>
            <a:custGeom>
              <a:avLst/>
              <a:gdLst/>
              <a:ahLst/>
              <a:cxnLst/>
              <a:rect l="l" t="t" r="r" b="b"/>
              <a:pathLst>
                <a:path w="2818130" h="1830070">
                  <a:moveTo>
                    <a:pt x="1409319" y="1829969"/>
                  </a:moveTo>
                  <a:lnTo>
                    <a:pt x="0" y="1829969"/>
                  </a:lnTo>
                  <a:lnTo>
                    <a:pt x="0" y="571"/>
                  </a:lnTo>
                  <a:lnTo>
                    <a:pt x="2818003" y="571"/>
                  </a:lnTo>
                  <a:lnTo>
                    <a:pt x="2818003" y="1829969"/>
                  </a:lnTo>
                  <a:lnTo>
                    <a:pt x="1409319" y="1829969"/>
                  </a:lnTo>
                  <a:close/>
                </a:path>
                <a:path w="2818130" h="1830070">
                  <a:moveTo>
                    <a:pt x="1409319" y="600048"/>
                  </a:moveTo>
                  <a:lnTo>
                    <a:pt x="0" y="600048"/>
                  </a:lnTo>
                  <a:lnTo>
                    <a:pt x="0" y="0"/>
                  </a:lnTo>
                  <a:lnTo>
                    <a:pt x="2818003" y="0"/>
                  </a:lnTo>
                  <a:lnTo>
                    <a:pt x="2818003" y="600048"/>
                  </a:lnTo>
                  <a:lnTo>
                    <a:pt x="1409319" y="600048"/>
                  </a:lnTo>
                  <a:close/>
                </a:path>
                <a:path w="2818130" h="1830070">
                  <a:moveTo>
                    <a:pt x="2395093" y="181673"/>
                  </a:moveTo>
                  <a:lnTo>
                    <a:pt x="2576830" y="363358"/>
                  </a:lnTo>
                </a:path>
                <a:path w="2818130" h="1830070">
                  <a:moveTo>
                    <a:pt x="2576195" y="181673"/>
                  </a:moveTo>
                  <a:lnTo>
                    <a:pt x="2394585" y="363358"/>
                  </a:lnTo>
                </a:path>
                <a:path w="2818130" h="1830070">
                  <a:moveTo>
                    <a:pt x="1529715" y="272236"/>
                  </a:moveTo>
                  <a:lnTo>
                    <a:pt x="1787525" y="273379"/>
                  </a:lnTo>
                </a:path>
                <a:path w="2818130" h="1830070">
                  <a:moveTo>
                    <a:pt x="2091309" y="362787"/>
                  </a:moveTo>
                  <a:lnTo>
                    <a:pt x="2000758" y="362787"/>
                  </a:lnTo>
                  <a:lnTo>
                    <a:pt x="2000758" y="181673"/>
                  </a:lnTo>
                  <a:lnTo>
                    <a:pt x="2181860" y="181673"/>
                  </a:lnTo>
                  <a:lnTo>
                    <a:pt x="2181860" y="362787"/>
                  </a:lnTo>
                  <a:lnTo>
                    <a:pt x="2091309" y="362787"/>
                  </a:lnTo>
                  <a:close/>
                </a:path>
              </a:pathLst>
            </a:custGeom>
            <a:ln w="149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03295" y="9034271"/>
              <a:ext cx="405384" cy="7863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7111" y="9034271"/>
              <a:ext cx="384048" cy="7863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11471" y="9034271"/>
              <a:ext cx="536448" cy="7863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14472" y="8213133"/>
              <a:ext cx="2819400" cy="1838325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169799" y="1347661"/>
            <a:ext cx="417639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>
                <a:latin typeface="Arial"/>
                <a:cs typeface="Arial"/>
              </a:rPr>
              <a:t>End</a:t>
            </a:r>
            <a:r>
              <a:rPr spc="-240" dirty="0">
                <a:latin typeface="Arial"/>
                <a:cs typeface="Arial"/>
              </a:rPr>
              <a:t> </a:t>
            </a:r>
            <a:r>
              <a:rPr spc="-229" dirty="0">
                <a:latin typeface="Arial"/>
                <a:cs typeface="Arial"/>
              </a:rPr>
              <a:t>Users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1139582" y="3109404"/>
            <a:ext cx="182245" cy="3896360"/>
            <a:chOff x="1139582" y="3109404"/>
            <a:chExt cx="182245" cy="389636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582" y="3109404"/>
              <a:ext cx="152401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4242" y="4795583"/>
              <a:ext cx="152397" cy="1524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896" y="6853174"/>
              <a:ext cx="152398" cy="1524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484960" y="2822826"/>
            <a:ext cx="15300325" cy="581787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3200" dirty="0">
                <a:solidFill>
                  <a:srgbClr val="FD7FFD"/>
                </a:solidFill>
                <a:latin typeface="Arial"/>
                <a:cs typeface="Arial"/>
              </a:rPr>
              <a:t>Content</a:t>
            </a:r>
            <a:r>
              <a:rPr sz="3200" spc="235" dirty="0">
                <a:solidFill>
                  <a:srgbClr val="FD7FFD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D7FFD"/>
                </a:solidFill>
                <a:latin typeface="Arial"/>
                <a:cs typeface="Arial"/>
              </a:rPr>
              <a:t>Creators:</a:t>
            </a:r>
            <a:endParaRPr sz="3200">
              <a:latin typeface="Arial"/>
              <a:cs typeface="Arial"/>
            </a:endParaRPr>
          </a:p>
          <a:p>
            <a:pPr marL="446405" marR="5715" algn="just">
              <a:lnSpc>
                <a:spcPts val="3829"/>
              </a:lnSpc>
              <a:spcBef>
                <a:spcPts val="785"/>
              </a:spcBef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Authors,</a:t>
            </a:r>
            <a:r>
              <a:rPr sz="3200" spc="3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journalists,</a:t>
            </a:r>
            <a:r>
              <a:rPr sz="320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20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storytellers</a:t>
            </a:r>
            <a:r>
              <a:rPr sz="320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320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utilize</a:t>
            </a:r>
            <a:r>
              <a:rPr sz="320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text-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to-image</a:t>
            </a:r>
            <a:r>
              <a:rPr sz="320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5" dirty="0">
                <a:solidFill>
                  <a:srgbClr val="FFFFFF"/>
                </a:solidFill>
                <a:latin typeface="Times New Roman"/>
                <a:cs typeface="Times New Roman"/>
              </a:rPr>
              <a:t>generation</a:t>
            </a:r>
            <a:r>
              <a:rPr sz="320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3200" spc="3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2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visualize</a:t>
            </a:r>
            <a:r>
              <a:rPr sz="32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Times New Roman"/>
                <a:cs typeface="Times New Roman"/>
              </a:rPr>
              <a:t>their</a:t>
            </a:r>
            <a:r>
              <a:rPr sz="32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narratives,</a:t>
            </a:r>
            <a:r>
              <a:rPr sz="32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articles,</a:t>
            </a:r>
            <a:r>
              <a:rPr sz="32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65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32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stories,</a:t>
            </a:r>
            <a:r>
              <a:rPr sz="32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5" dirty="0">
                <a:solidFill>
                  <a:srgbClr val="FFFFFF"/>
                </a:solidFill>
                <a:latin typeface="Times New Roman"/>
                <a:cs typeface="Times New Roman"/>
              </a:rPr>
              <a:t>enhancing</a:t>
            </a:r>
            <a:r>
              <a:rPr sz="32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Times New Roman"/>
                <a:cs typeface="Times New Roman"/>
              </a:rPr>
              <a:t>their</a:t>
            </a:r>
            <a:r>
              <a:rPr sz="32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engagement</a:t>
            </a:r>
            <a:r>
              <a:rPr sz="32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2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impact.</a:t>
            </a:r>
            <a:endParaRPr sz="3200">
              <a:latin typeface="Times New Roman"/>
              <a:cs typeface="Times New Roman"/>
            </a:endParaRPr>
          </a:p>
          <a:p>
            <a:pPr marL="27305">
              <a:lnSpc>
                <a:spcPct val="100000"/>
              </a:lnSpc>
              <a:spcBef>
                <a:spcPts val="990"/>
              </a:spcBef>
            </a:pPr>
            <a:r>
              <a:rPr sz="3200" dirty="0">
                <a:solidFill>
                  <a:srgbClr val="FD7FFD"/>
                </a:solidFill>
                <a:latin typeface="Arial"/>
                <a:cs typeface="Arial"/>
              </a:rPr>
              <a:t>Designers</a:t>
            </a:r>
            <a:r>
              <a:rPr sz="3200" spc="-95" dirty="0">
                <a:solidFill>
                  <a:srgbClr val="FD7FFD"/>
                </a:solidFill>
                <a:latin typeface="Arial"/>
                <a:cs typeface="Arial"/>
              </a:rPr>
              <a:t> </a:t>
            </a:r>
            <a:r>
              <a:rPr sz="3200" spc="155" dirty="0">
                <a:solidFill>
                  <a:srgbClr val="FD7FFD"/>
                </a:solidFill>
                <a:latin typeface="Arial"/>
                <a:cs typeface="Arial"/>
              </a:rPr>
              <a:t>and</a:t>
            </a:r>
            <a:r>
              <a:rPr sz="3200" spc="-95" dirty="0">
                <a:solidFill>
                  <a:srgbClr val="FD7FFD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D7FFD"/>
                </a:solidFill>
                <a:latin typeface="Arial"/>
                <a:cs typeface="Arial"/>
              </a:rPr>
              <a:t>Artists:</a:t>
            </a:r>
            <a:endParaRPr sz="3200">
              <a:latin typeface="Arial"/>
              <a:cs typeface="Arial"/>
            </a:endParaRPr>
          </a:p>
          <a:p>
            <a:pPr marL="446405" marR="5080" algn="just">
              <a:lnSpc>
                <a:spcPts val="3829"/>
              </a:lnSpc>
              <a:spcBef>
                <a:spcPts val="450"/>
              </a:spcBef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Graphic</a:t>
            </a:r>
            <a:r>
              <a:rPr sz="3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designers,</a:t>
            </a:r>
            <a:r>
              <a:rPr sz="32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illustrators,</a:t>
            </a:r>
            <a:r>
              <a:rPr sz="32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60" dirty="0">
                <a:solidFill>
                  <a:srgbClr val="FFFFFF"/>
                </a:solidFill>
                <a:latin typeface="Times New Roman"/>
                <a:cs typeface="Times New Roman"/>
              </a:rPr>
              <a:t>artists</a:t>
            </a:r>
            <a:r>
              <a:rPr sz="3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3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benefit</a:t>
            </a:r>
            <a:r>
              <a:rPr sz="3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3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3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quickly</a:t>
            </a:r>
            <a:r>
              <a:rPr sz="3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Times New Roman"/>
                <a:cs typeface="Times New Roman"/>
              </a:rPr>
              <a:t>generate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visual</a:t>
            </a:r>
            <a:r>
              <a:rPr sz="3200" spc="5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concepts</a:t>
            </a:r>
            <a:r>
              <a:rPr sz="3200" spc="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200" spc="5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45" dirty="0">
                <a:solidFill>
                  <a:srgbClr val="FFFFFF"/>
                </a:solidFill>
                <a:latin typeface="Times New Roman"/>
                <a:cs typeface="Times New Roman"/>
              </a:rPr>
              <a:t>prototypes</a:t>
            </a:r>
            <a:r>
              <a:rPr sz="3200" spc="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Times New Roman"/>
                <a:cs typeface="Times New Roman"/>
              </a:rPr>
              <a:t>based</a:t>
            </a:r>
            <a:r>
              <a:rPr sz="3200" spc="5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65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3200" spc="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textual</a:t>
            </a:r>
            <a:r>
              <a:rPr sz="3200" spc="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descriptions,</a:t>
            </a:r>
            <a:r>
              <a:rPr sz="3200" spc="5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aiding</a:t>
            </a:r>
            <a:r>
              <a:rPr sz="3200" spc="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8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3200" spc="5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Times New Roman"/>
                <a:cs typeface="Times New Roman"/>
              </a:rPr>
              <a:t>their</a:t>
            </a:r>
            <a:r>
              <a:rPr sz="3200" spc="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creative process.</a:t>
            </a:r>
            <a:endParaRPr sz="3200">
              <a:latin typeface="Times New Roman"/>
              <a:cs typeface="Times New Roman"/>
            </a:endParaRPr>
          </a:p>
          <a:p>
            <a:pPr marL="41910">
              <a:lnSpc>
                <a:spcPct val="100000"/>
              </a:lnSpc>
              <a:spcBef>
                <a:spcPts val="425"/>
              </a:spcBef>
            </a:pPr>
            <a:r>
              <a:rPr sz="3200" spc="-10" dirty="0">
                <a:solidFill>
                  <a:srgbClr val="FD7FFD"/>
                </a:solidFill>
                <a:latin typeface="Arial"/>
                <a:cs typeface="Arial"/>
              </a:rPr>
              <a:t>Educators:</a:t>
            </a:r>
            <a:endParaRPr sz="3200">
              <a:latin typeface="Arial"/>
              <a:cs typeface="Arial"/>
            </a:endParaRPr>
          </a:p>
          <a:p>
            <a:pPr marL="446405" marR="5080" algn="just">
              <a:lnSpc>
                <a:spcPts val="3829"/>
              </a:lnSpc>
              <a:spcBef>
                <a:spcPts val="215"/>
              </a:spcBef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Teachers</a:t>
            </a:r>
            <a:r>
              <a:rPr sz="32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2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5" dirty="0">
                <a:solidFill>
                  <a:srgbClr val="FFFFFF"/>
                </a:solidFill>
                <a:latin typeface="Times New Roman"/>
                <a:cs typeface="Times New Roman"/>
              </a:rPr>
              <a:t>educators</a:t>
            </a:r>
            <a:r>
              <a:rPr sz="32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32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employ</a:t>
            </a:r>
            <a:r>
              <a:rPr sz="32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32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2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create</a:t>
            </a:r>
            <a:r>
              <a:rPr sz="32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visual</a:t>
            </a:r>
            <a:r>
              <a:rPr sz="32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aids</a:t>
            </a:r>
            <a:r>
              <a:rPr sz="32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2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5" dirty="0">
                <a:solidFill>
                  <a:srgbClr val="FFFFFF"/>
                </a:solidFill>
                <a:latin typeface="Times New Roman"/>
                <a:cs typeface="Times New Roman"/>
              </a:rPr>
              <a:t>illustrations</a:t>
            </a:r>
            <a:r>
              <a:rPr sz="32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3200" spc="50" dirty="0">
                <a:solidFill>
                  <a:srgbClr val="FFFFFF"/>
                </a:solidFill>
                <a:latin typeface="Times New Roman"/>
                <a:cs typeface="Times New Roman"/>
              </a:rPr>
              <a:t>educational</a:t>
            </a:r>
            <a:r>
              <a:rPr sz="3200" spc="7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materials,</a:t>
            </a:r>
            <a:r>
              <a:rPr sz="3200" spc="7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improving</a:t>
            </a:r>
            <a:r>
              <a:rPr sz="3200" spc="7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spc="7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effectiveness</a:t>
            </a:r>
            <a:r>
              <a:rPr sz="3200" spc="7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200" spc="7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teaching</a:t>
            </a:r>
            <a:r>
              <a:rPr sz="3200" spc="7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200" spc="7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5" dirty="0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sz="3200" spc="7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80" dirty="0">
                <a:solidFill>
                  <a:srgbClr val="FFFFFF"/>
                </a:solidFill>
                <a:latin typeface="Times New Roman"/>
                <a:cs typeface="Times New Roman"/>
              </a:rPr>
              <a:t>through </a:t>
            </a:r>
            <a:r>
              <a:rPr sz="3200" spc="50" dirty="0">
                <a:solidFill>
                  <a:srgbClr val="FFFFFF"/>
                </a:solidFill>
                <a:latin typeface="Times New Roman"/>
                <a:cs typeface="Times New Roman"/>
              </a:rPr>
              <a:t>multimedia</a:t>
            </a:r>
            <a:r>
              <a:rPr sz="3200" spc="-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content.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4" name="object 4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79746" y="1636586"/>
            <a:ext cx="13531850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50" spc="-140" dirty="0"/>
              <a:t>My</a:t>
            </a:r>
            <a:r>
              <a:rPr sz="6150" spc="-645" dirty="0"/>
              <a:t> </a:t>
            </a:r>
            <a:r>
              <a:rPr sz="6150" spc="-350" dirty="0"/>
              <a:t>Solution</a:t>
            </a:r>
            <a:r>
              <a:rPr sz="6150" spc="-645" dirty="0"/>
              <a:t> </a:t>
            </a:r>
            <a:r>
              <a:rPr sz="6150" spc="-120" dirty="0"/>
              <a:t>and</a:t>
            </a:r>
            <a:r>
              <a:rPr sz="6150" spc="-645" dirty="0"/>
              <a:t> </a:t>
            </a:r>
            <a:r>
              <a:rPr sz="6150" spc="-270" dirty="0"/>
              <a:t>its</a:t>
            </a:r>
            <a:r>
              <a:rPr sz="6150" spc="-645" dirty="0"/>
              <a:t> </a:t>
            </a:r>
            <a:r>
              <a:rPr sz="6150" spc="-305" dirty="0"/>
              <a:t>Value</a:t>
            </a:r>
            <a:r>
              <a:rPr sz="6150" spc="-645" dirty="0"/>
              <a:t> </a:t>
            </a:r>
            <a:r>
              <a:rPr sz="6150" spc="-295" dirty="0"/>
              <a:t>Propositions</a:t>
            </a:r>
            <a:endParaRPr sz="6150"/>
          </a:p>
        </p:txBody>
      </p:sp>
      <p:grpSp>
        <p:nvGrpSpPr>
          <p:cNvPr id="10" name="object 10"/>
          <p:cNvGrpSpPr/>
          <p:nvPr/>
        </p:nvGrpSpPr>
        <p:grpSpPr>
          <a:xfrm>
            <a:off x="1539214" y="3669474"/>
            <a:ext cx="16574135" cy="5893435"/>
            <a:chOff x="1539214" y="3669474"/>
            <a:chExt cx="16574135" cy="589343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214" y="3669474"/>
              <a:ext cx="133350" cy="1333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900910" y="7474801"/>
              <a:ext cx="3203575" cy="2079625"/>
            </a:xfrm>
            <a:custGeom>
              <a:avLst/>
              <a:gdLst/>
              <a:ahLst/>
              <a:cxnLst/>
              <a:rect l="l" t="t" r="r" b="b"/>
              <a:pathLst>
                <a:path w="3203575" h="2079625">
                  <a:moveTo>
                    <a:pt x="3203321" y="0"/>
                  </a:moveTo>
                  <a:lnTo>
                    <a:pt x="0" y="0"/>
                  </a:lnTo>
                  <a:lnTo>
                    <a:pt x="0" y="2079551"/>
                  </a:lnTo>
                  <a:lnTo>
                    <a:pt x="1601978" y="2079551"/>
                  </a:lnTo>
                  <a:lnTo>
                    <a:pt x="3203321" y="2079551"/>
                  </a:lnTo>
                  <a:lnTo>
                    <a:pt x="320332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900932" y="7474148"/>
              <a:ext cx="3203575" cy="2080260"/>
            </a:xfrm>
            <a:custGeom>
              <a:avLst/>
              <a:gdLst/>
              <a:ahLst/>
              <a:cxnLst/>
              <a:rect l="l" t="t" r="r" b="b"/>
              <a:pathLst>
                <a:path w="3203575" h="2080259">
                  <a:moveTo>
                    <a:pt x="1601994" y="2080204"/>
                  </a:moveTo>
                  <a:lnTo>
                    <a:pt x="0" y="2080204"/>
                  </a:lnTo>
                  <a:lnTo>
                    <a:pt x="0" y="660"/>
                  </a:lnTo>
                  <a:lnTo>
                    <a:pt x="3203480" y="660"/>
                  </a:lnTo>
                  <a:lnTo>
                    <a:pt x="3203480" y="2080204"/>
                  </a:lnTo>
                  <a:lnTo>
                    <a:pt x="1601994" y="2080204"/>
                  </a:lnTo>
                  <a:close/>
                </a:path>
                <a:path w="3203575" h="2080259">
                  <a:moveTo>
                    <a:pt x="1601994" y="682112"/>
                  </a:moveTo>
                  <a:lnTo>
                    <a:pt x="0" y="682112"/>
                  </a:lnTo>
                  <a:lnTo>
                    <a:pt x="0" y="0"/>
                  </a:lnTo>
                  <a:lnTo>
                    <a:pt x="3203480" y="0"/>
                  </a:lnTo>
                  <a:lnTo>
                    <a:pt x="3203480" y="682112"/>
                  </a:lnTo>
                  <a:lnTo>
                    <a:pt x="1601994" y="682112"/>
                  </a:lnTo>
                  <a:close/>
                </a:path>
                <a:path w="3203575" h="2080259">
                  <a:moveTo>
                    <a:pt x="2722653" y="206525"/>
                  </a:moveTo>
                  <a:lnTo>
                    <a:pt x="2929157" y="413051"/>
                  </a:lnTo>
                </a:path>
                <a:path w="3203575" h="2080259">
                  <a:moveTo>
                    <a:pt x="2928522" y="206525"/>
                  </a:moveTo>
                  <a:lnTo>
                    <a:pt x="2722018" y="413051"/>
                  </a:lnTo>
                </a:path>
                <a:path w="3203575" h="2080259">
                  <a:moveTo>
                    <a:pt x="1738901" y="309458"/>
                  </a:moveTo>
                  <a:lnTo>
                    <a:pt x="2032020" y="310766"/>
                  </a:lnTo>
                </a:path>
                <a:path w="3203575" h="2080259">
                  <a:moveTo>
                    <a:pt x="2377336" y="412391"/>
                  </a:moveTo>
                  <a:lnTo>
                    <a:pt x="2274338" y="412391"/>
                  </a:lnTo>
                  <a:lnTo>
                    <a:pt x="2274338" y="206525"/>
                  </a:lnTo>
                  <a:lnTo>
                    <a:pt x="2480207" y="206525"/>
                  </a:lnTo>
                  <a:lnTo>
                    <a:pt x="2480207" y="412391"/>
                  </a:lnTo>
                  <a:lnTo>
                    <a:pt x="2377336" y="412391"/>
                  </a:lnTo>
                  <a:close/>
                </a:path>
              </a:pathLst>
            </a:custGeom>
            <a:ln w="169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47263" y="8397240"/>
              <a:ext cx="441959" cy="85953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7760" y="8397240"/>
              <a:ext cx="423671" cy="85953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44415" y="8397240"/>
              <a:ext cx="594359" cy="8595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92655" y="7468564"/>
              <a:ext cx="3206051" cy="209048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6120" y="6233516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859889" y="3380549"/>
            <a:ext cx="15111730" cy="4335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  <a:spcBef>
                <a:spcPts val="100"/>
              </a:spcBef>
            </a:pPr>
            <a:r>
              <a:rPr sz="3750" dirty="0">
                <a:solidFill>
                  <a:srgbClr val="FD7FFD"/>
                </a:solidFill>
                <a:latin typeface="Times New Roman"/>
                <a:cs typeface="Times New Roman"/>
              </a:rPr>
              <a:t>Solution:</a:t>
            </a:r>
            <a:r>
              <a:rPr sz="3750" spc="680" dirty="0">
                <a:solidFill>
                  <a:srgbClr val="FD7FFD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3750" spc="6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9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750" spc="6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60" dirty="0">
                <a:solidFill>
                  <a:srgbClr val="FFFFFF"/>
                </a:solidFill>
                <a:latin typeface="Times New Roman"/>
                <a:cs typeface="Times New Roman"/>
              </a:rPr>
              <a:t>state-</a:t>
            </a:r>
            <a:r>
              <a:rPr sz="3750" spc="65" dirty="0">
                <a:solidFill>
                  <a:srgbClr val="FFFFFF"/>
                </a:solidFill>
                <a:latin typeface="Times New Roman"/>
                <a:cs typeface="Times New Roman"/>
              </a:rPr>
              <a:t>of-the-</a:t>
            </a:r>
            <a:r>
              <a:rPr sz="3750" spc="60" dirty="0">
                <a:solidFill>
                  <a:srgbClr val="FFFFFF"/>
                </a:solidFill>
                <a:latin typeface="Times New Roman"/>
                <a:cs typeface="Times New Roman"/>
              </a:rPr>
              <a:t>art</a:t>
            </a:r>
            <a:r>
              <a:rPr sz="3750" spc="6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text-to-image</a:t>
            </a:r>
            <a:r>
              <a:rPr sz="3750" spc="6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75" dirty="0">
                <a:solidFill>
                  <a:srgbClr val="FFFFFF"/>
                </a:solidFill>
                <a:latin typeface="Times New Roman"/>
                <a:cs typeface="Times New Roman"/>
              </a:rPr>
              <a:t>generation</a:t>
            </a:r>
            <a:r>
              <a:rPr sz="3750" spc="6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3750" spc="6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powered</a:t>
            </a:r>
            <a:r>
              <a:rPr sz="3750" spc="6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-25" dirty="0">
                <a:solidFill>
                  <a:srgbClr val="FFFFFF"/>
                </a:solidFill>
                <a:latin typeface="Times New Roman"/>
                <a:cs typeface="Times New Roman"/>
              </a:rPr>
              <a:t>by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advanced</a:t>
            </a:r>
            <a:r>
              <a:rPr sz="3750" spc="2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Generative</a:t>
            </a:r>
            <a:r>
              <a:rPr sz="3750" spc="2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Adversarial</a:t>
            </a:r>
            <a:r>
              <a:rPr sz="3750" spc="2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Networks</a:t>
            </a:r>
            <a:r>
              <a:rPr sz="3750" spc="2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-125" dirty="0">
                <a:solidFill>
                  <a:srgbClr val="FFFFFF"/>
                </a:solidFill>
                <a:latin typeface="Times New Roman"/>
                <a:cs typeface="Times New Roman"/>
              </a:rPr>
              <a:t>(GANs).</a:t>
            </a:r>
            <a:r>
              <a:rPr sz="3750" spc="2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Leveraging</a:t>
            </a:r>
            <a:r>
              <a:rPr sz="3750" spc="2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cutting-</a:t>
            </a:r>
            <a:r>
              <a:rPr sz="3750" spc="-20" dirty="0">
                <a:solidFill>
                  <a:srgbClr val="FFFFFF"/>
                </a:solidFill>
                <a:latin typeface="Times New Roman"/>
                <a:cs typeface="Times New Roman"/>
              </a:rPr>
              <a:t>edge </a:t>
            </a:r>
            <a:r>
              <a:rPr sz="3750" spc="65" dirty="0">
                <a:solidFill>
                  <a:srgbClr val="FFFFFF"/>
                </a:solidFill>
                <a:latin typeface="Times New Roman"/>
                <a:cs typeface="Times New Roman"/>
              </a:rPr>
              <a:t>deep</a:t>
            </a:r>
            <a:r>
              <a:rPr sz="3750" spc="8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75" dirty="0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sz="3750" spc="8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55" dirty="0">
                <a:solidFill>
                  <a:srgbClr val="FFFFFF"/>
                </a:solidFill>
                <a:latin typeface="Times New Roman"/>
                <a:cs typeface="Times New Roman"/>
              </a:rPr>
              <a:t>techniques,</a:t>
            </a:r>
            <a:r>
              <a:rPr sz="3750" spc="8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114" dirty="0">
                <a:solidFill>
                  <a:srgbClr val="FFFFFF"/>
                </a:solidFill>
                <a:latin typeface="Times New Roman"/>
                <a:cs typeface="Times New Roman"/>
              </a:rPr>
              <a:t>our</a:t>
            </a:r>
            <a:r>
              <a:rPr sz="3750" spc="8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3750" spc="8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80" dirty="0">
                <a:solidFill>
                  <a:srgbClr val="FFFFFF"/>
                </a:solidFill>
                <a:latin typeface="Times New Roman"/>
                <a:cs typeface="Times New Roman"/>
              </a:rPr>
              <a:t>translates</a:t>
            </a:r>
            <a:r>
              <a:rPr sz="3750" spc="8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textual</a:t>
            </a:r>
            <a:r>
              <a:rPr sz="3750" spc="8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60" dirty="0">
                <a:solidFill>
                  <a:srgbClr val="FFFFFF"/>
                </a:solidFill>
                <a:latin typeface="Times New Roman"/>
                <a:cs typeface="Times New Roman"/>
              </a:rPr>
              <a:t>descriptions</a:t>
            </a:r>
            <a:r>
              <a:rPr sz="3750" spc="8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65" dirty="0">
                <a:solidFill>
                  <a:srgbClr val="FFFFFF"/>
                </a:solidFill>
                <a:latin typeface="Times New Roman"/>
                <a:cs typeface="Times New Roman"/>
              </a:rPr>
              <a:t>into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highly</a:t>
            </a:r>
            <a:r>
              <a:rPr sz="3750" spc="-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50" dirty="0">
                <a:solidFill>
                  <a:srgbClr val="FFFFFF"/>
                </a:solidFill>
                <a:latin typeface="Times New Roman"/>
                <a:cs typeface="Times New Roman"/>
              </a:rPr>
              <a:t>realistic</a:t>
            </a:r>
            <a:r>
              <a:rPr sz="3750" spc="-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14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750" spc="-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visually</a:t>
            </a:r>
            <a:r>
              <a:rPr sz="3750" spc="-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70" dirty="0">
                <a:solidFill>
                  <a:srgbClr val="FFFFFF"/>
                </a:solidFill>
                <a:latin typeface="Times New Roman"/>
                <a:cs typeface="Times New Roman"/>
              </a:rPr>
              <a:t>accurate</a:t>
            </a:r>
            <a:r>
              <a:rPr sz="3750" spc="-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images.</a:t>
            </a:r>
            <a:endParaRPr sz="3750">
              <a:latin typeface="Times New Roman"/>
              <a:cs typeface="Times New Roman"/>
            </a:endParaRPr>
          </a:p>
          <a:p>
            <a:pPr marL="51435" marR="5080" algn="just">
              <a:lnSpc>
                <a:spcPct val="99800"/>
              </a:lnSpc>
              <a:spcBef>
                <a:spcPts val="2095"/>
              </a:spcBef>
            </a:pPr>
            <a:r>
              <a:rPr sz="3850" dirty="0">
                <a:solidFill>
                  <a:srgbClr val="FD7FFD"/>
                </a:solidFill>
                <a:latin typeface="Times New Roman"/>
                <a:cs typeface="Times New Roman"/>
              </a:rPr>
              <a:t>Value:</a:t>
            </a:r>
            <a:r>
              <a:rPr sz="3850" spc="915" dirty="0">
                <a:solidFill>
                  <a:srgbClr val="FD7FFD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FFFFF"/>
                </a:solidFill>
                <a:latin typeface="Times New Roman"/>
                <a:cs typeface="Times New Roman"/>
              </a:rPr>
              <a:t>Efficiency</a:t>
            </a:r>
            <a:r>
              <a:rPr sz="3850" spc="9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850" spc="9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135" dirty="0">
                <a:solidFill>
                  <a:srgbClr val="FFFFFF"/>
                </a:solidFill>
                <a:latin typeface="Times New Roman"/>
                <a:cs typeface="Times New Roman"/>
              </a:rPr>
              <a:t>our</a:t>
            </a:r>
            <a:r>
              <a:rPr sz="3850" spc="9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3850" spc="9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Times New Roman"/>
                <a:cs typeface="Times New Roman"/>
              </a:rPr>
              <a:t>streamlines</a:t>
            </a:r>
            <a:r>
              <a:rPr sz="3850" spc="9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12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850" spc="9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FFFFF"/>
                </a:solidFill>
                <a:latin typeface="Times New Roman"/>
                <a:cs typeface="Times New Roman"/>
              </a:rPr>
              <a:t>process</a:t>
            </a:r>
            <a:r>
              <a:rPr sz="3850" spc="9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850" spc="9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Times New Roman"/>
                <a:cs typeface="Times New Roman"/>
              </a:rPr>
              <a:t>generating </a:t>
            </a:r>
            <a:r>
              <a:rPr sz="3850" dirty="0">
                <a:solidFill>
                  <a:srgbClr val="FFFFFF"/>
                </a:solidFill>
                <a:latin typeface="Times New Roman"/>
                <a:cs typeface="Times New Roman"/>
              </a:rPr>
              <a:t>images</a:t>
            </a:r>
            <a:r>
              <a:rPr sz="385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385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45" dirty="0">
                <a:solidFill>
                  <a:srgbClr val="FFFFFF"/>
                </a:solidFill>
                <a:latin typeface="Times New Roman"/>
                <a:cs typeface="Times New Roman"/>
              </a:rPr>
              <a:t>textual</a:t>
            </a:r>
            <a:r>
              <a:rPr sz="385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FFFFF"/>
                </a:solidFill>
                <a:latin typeface="Times New Roman"/>
                <a:cs typeface="Times New Roman"/>
              </a:rPr>
              <a:t>descriptions,</a:t>
            </a:r>
            <a:r>
              <a:rPr sz="385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FFFFF"/>
                </a:solidFill>
                <a:latin typeface="Times New Roman"/>
                <a:cs typeface="Times New Roman"/>
              </a:rPr>
              <a:t>saving</a:t>
            </a:r>
            <a:r>
              <a:rPr sz="385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Times New Roman"/>
                <a:cs typeface="Times New Roman"/>
              </a:rPr>
              <a:t>users</a:t>
            </a:r>
            <a:r>
              <a:rPr sz="385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50" dirty="0">
                <a:solidFill>
                  <a:srgbClr val="FFFFFF"/>
                </a:solidFill>
                <a:latin typeface="Times New Roman"/>
                <a:cs typeface="Times New Roman"/>
              </a:rPr>
              <a:t>valuable</a:t>
            </a:r>
            <a:r>
              <a:rPr sz="385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385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14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85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50" dirty="0">
                <a:solidFill>
                  <a:srgbClr val="FFFFFF"/>
                </a:solidFill>
                <a:latin typeface="Times New Roman"/>
                <a:cs typeface="Times New Roman"/>
              </a:rPr>
              <a:t>resources </a:t>
            </a:r>
            <a:r>
              <a:rPr sz="3850" spc="70" dirty="0">
                <a:solidFill>
                  <a:srgbClr val="FFFFFF"/>
                </a:solidFill>
                <a:latin typeface="Times New Roman"/>
                <a:cs typeface="Times New Roman"/>
              </a:rPr>
              <a:t>compared</a:t>
            </a:r>
            <a:r>
              <a:rPr sz="3850" spc="-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850" spc="-20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90" dirty="0">
                <a:solidFill>
                  <a:srgbClr val="FFFFFF"/>
                </a:solidFill>
                <a:latin typeface="Times New Roman"/>
                <a:cs typeface="Times New Roman"/>
              </a:rPr>
              <a:t>traditional</a:t>
            </a:r>
            <a:r>
              <a:rPr sz="3850" spc="-20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Times New Roman"/>
                <a:cs typeface="Times New Roman"/>
              </a:rPr>
              <a:t>manual</a:t>
            </a:r>
            <a:r>
              <a:rPr sz="3850" spc="-20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FFFFF"/>
                </a:solidFill>
                <a:latin typeface="Times New Roman"/>
                <a:cs typeface="Times New Roman"/>
              </a:rPr>
              <a:t>image</a:t>
            </a:r>
            <a:r>
              <a:rPr sz="3850" spc="-20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Times New Roman"/>
                <a:cs typeface="Times New Roman"/>
              </a:rPr>
              <a:t>creation</a:t>
            </a:r>
            <a:r>
              <a:rPr sz="3850" spc="-20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35" dirty="0">
                <a:solidFill>
                  <a:srgbClr val="FFFFFF"/>
                </a:solidFill>
                <a:latin typeface="Times New Roman"/>
                <a:cs typeface="Times New Roman"/>
              </a:rPr>
              <a:t>methods.</a:t>
            </a:r>
            <a:endParaRPr sz="3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2002" y="1064877"/>
            <a:ext cx="16191230" cy="8905240"/>
            <a:chOff x="1422002" y="1064877"/>
            <a:chExt cx="16191230" cy="8905240"/>
          </a:xfrm>
        </p:grpSpPr>
        <p:sp>
          <p:nvSpPr>
            <p:cNvPr id="3" name="object 3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063499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975" y="8686800"/>
              <a:ext cx="487680" cy="9448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1768" y="8686800"/>
              <a:ext cx="649223" cy="9448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54455" y="7655413"/>
              <a:ext cx="3543300" cy="231165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4870" rIns="0" bIns="0" rtlCol="0">
            <a:spAutoFit/>
          </a:bodyPr>
          <a:lstStyle/>
          <a:p>
            <a:pPr marL="386715">
              <a:lnSpc>
                <a:spcPct val="100000"/>
              </a:lnSpc>
              <a:spcBef>
                <a:spcPts val="100"/>
              </a:spcBef>
            </a:pPr>
            <a:r>
              <a:rPr sz="7050" spc="-560" dirty="0"/>
              <a:t>The</a:t>
            </a:r>
            <a:r>
              <a:rPr sz="7050" spc="-740" dirty="0"/>
              <a:t> </a:t>
            </a:r>
            <a:r>
              <a:rPr sz="7050" spc="-900" dirty="0"/>
              <a:t>W</a:t>
            </a:r>
            <a:r>
              <a:rPr sz="7050" spc="-400" dirty="0"/>
              <a:t>ow</a:t>
            </a:r>
            <a:r>
              <a:rPr sz="7050" spc="-735" dirty="0"/>
              <a:t> </a:t>
            </a:r>
            <a:r>
              <a:rPr sz="7050" spc="-229" dirty="0"/>
              <a:t>in</a:t>
            </a:r>
            <a:r>
              <a:rPr sz="7050" spc="-745" dirty="0"/>
              <a:t> </a:t>
            </a:r>
            <a:r>
              <a:rPr sz="7050" spc="-160" dirty="0"/>
              <a:t>My</a:t>
            </a:r>
            <a:r>
              <a:rPr sz="7050" spc="-735" dirty="0"/>
              <a:t> </a:t>
            </a:r>
            <a:r>
              <a:rPr sz="7050" spc="-409" dirty="0"/>
              <a:t>Solution</a:t>
            </a:r>
            <a:endParaRPr sz="7050"/>
          </a:p>
        </p:txBody>
      </p:sp>
      <p:sp>
        <p:nvSpPr>
          <p:cNvPr id="10" name="object 10"/>
          <p:cNvSpPr txBox="1"/>
          <p:nvPr/>
        </p:nvSpPr>
        <p:spPr>
          <a:xfrm>
            <a:off x="2239962" y="3816350"/>
            <a:ext cx="13813790" cy="402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750" spc="50" dirty="0">
                <a:solidFill>
                  <a:srgbClr val="FFFFFF"/>
                </a:solidFill>
                <a:latin typeface="Times New Roman"/>
                <a:cs typeface="Times New Roman"/>
              </a:rPr>
              <a:t>Harnessing</a:t>
            </a:r>
            <a:r>
              <a:rPr sz="3750" spc="-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cutting-edge</a:t>
            </a:r>
            <a:r>
              <a:rPr sz="37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-365" dirty="0">
                <a:solidFill>
                  <a:srgbClr val="FFFFFF"/>
                </a:solidFill>
                <a:latin typeface="Times New Roman"/>
                <a:cs typeface="Times New Roman"/>
              </a:rPr>
              <a:t>AI,</a:t>
            </a:r>
            <a:r>
              <a:rPr sz="3750" spc="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114" dirty="0">
                <a:solidFill>
                  <a:srgbClr val="FFFFFF"/>
                </a:solidFill>
                <a:latin typeface="Times New Roman"/>
                <a:cs typeface="Times New Roman"/>
              </a:rPr>
              <a:t>our</a:t>
            </a:r>
            <a:r>
              <a:rPr sz="375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75" dirty="0">
                <a:solidFill>
                  <a:srgbClr val="FFFFFF"/>
                </a:solidFill>
                <a:latin typeface="Times New Roman"/>
                <a:cs typeface="Times New Roman"/>
              </a:rPr>
              <a:t>solution</a:t>
            </a:r>
            <a:r>
              <a:rPr sz="37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60" dirty="0">
                <a:solidFill>
                  <a:srgbClr val="FFFFFF"/>
                </a:solidFill>
                <a:latin typeface="Times New Roman"/>
                <a:cs typeface="Times New Roman"/>
              </a:rPr>
              <a:t>transforms</a:t>
            </a:r>
            <a:r>
              <a:rPr sz="375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text</a:t>
            </a:r>
            <a:r>
              <a:rPr sz="37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85" dirty="0">
                <a:solidFill>
                  <a:srgbClr val="FFFFFF"/>
                </a:solidFill>
                <a:latin typeface="Times New Roman"/>
                <a:cs typeface="Times New Roman"/>
              </a:rPr>
              <a:t>into</a:t>
            </a:r>
            <a:r>
              <a:rPr sz="375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45" dirty="0">
                <a:solidFill>
                  <a:srgbClr val="FFFFFF"/>
                </a:solidFill>
                <a:latin typeface="Times New Roman"/>
                <a:cs typeface="Times New Roman"/>
              </a:rPr>
              <a:t>stunning,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lifelike</a:t>
            </a:r>
            <a:r>
              <a:rPr sz="3750" spc="69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images,</a:t>
            </a:r>
            <a:r>
              <a:rPr sz="3750" spc="69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75" dirty="0">
                <a:solidFill>
                  <a:srgbClr val="FFFFFF"/>
                </a:solidFill>
                <a:latin typeface="Times New Roman"/>
                <a:cs typeface="Times New Roman"/>
              </a:rPr>
              <a:t>transcending</a:t>
            </a:r>
            <a:r>
              <a:rPr sz="3750" spc="69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90" dirty="0">
                <a:solidFill>
                  <a:srgbClr val="FFFFFF"/>
                </a:solidFill>
                <a:latin typeface="Times New Roman"/>
                <a:cs typeface="Times New Roman"/>
              </a:rPr>
              <a:t>traditional</a:t>
            </a:r>
            <a:r>
              <a:rPr sz="3750" spc="69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95" dirty="0">
                <a:solidFill>
                  <a:srgbClr val="FFFFFF"/>
                </a:solidFill>
                <a:latin typeface="Times New Roman"/>
                <a:cs typeface="Times New Roman"/>
              </a:rPr>
              <a:t>boundaries</a:t>
            </a:r>
            <a:r>
              <a:rPr sz="3750" spc="69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750" spc="69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image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generation.</a:t>
            </a:r>
            <a:r>
              <a:rPr sz="3750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375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seamless</a:t>
            </a:r>
            <a:r>
              <a:rPr sz="3750" spc="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85" dirty="0">
                <a:solidFill>
                  <a:srgbClr val="FFFFFF"/>
                </a:solidFill>
                <a:latin typeface="Times New Roman"/>
                <a:cs typeface="Times New Roman"/>
              </a:rPr>
              <a:t>integration</a:t>
            </a:r>
            <a:r>
              <a:rPr sz="3750" spc="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14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750" spc="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60" dirty="0">
                <a:solidFill>
                  <a:srgbClr val="FFFFFF"/>
                </a:solidFill>
                <a:latin typeface="Times New Roman"/>
                <a:cs typeface="Times New Roman"/>
              </a:rPr>
              <a:t>intuitive</a:t>
            </a:r>
            <a:r>
              <a:rPr sz="375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90" dirty="0">
                <a:solidFill>
                  <a:srgbClr val="FFFFFF"/>
                </a:solidFill>
                <a:latin typeface="Times New Roman"/>
                <a:cs typeface="Times New Roman"/>
              </a:rPr>
              <a:t>user</a:t>
            </a:r>
            <a:r>
              <a:rPr sz="3750" spc="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experience,</a:t>
            </a:r>
            <a:r>
              <a:rPr sz="375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50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empowers</a:t>
            </a:r>
            <a:r>
              <a:rPr sz="3750" spc="6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75" dirty="0">
                <a:solidFill>
                  <a:srgbClr val="FFFFFF"/>
                </a:solidFill>
                <a:latin typeface="Times New Roman"/>
                <a:cs typeface="Times New Roman"/>
              </a:rPr>
              <a:t>users</a:t>
            </a:r>
            <a:r>
              <a:rPr sz="3750" spc="6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7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750" spc="7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effortlessly</a:t>
            </a:r>
            <a:r>
              <a:rPr sz="3750" spc="6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70" dirty="0">
                <a:solidFill>
                  <a:srgbClr val="FFFFFF"/>
                </a:solidFill>
                <a:latin typeface="Times New Roman"/>
                <a:cs typeface="Times New Roman"/>
              </a:rPr>
              <a:t>create</a:t>
            </a:r>
            <a:r>
              <a:rPr sz="3750" spc="6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captivating</a:t>
            </a:r>
            <a:r>
              <a:rPr sz="3750" spc="6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visuals</a:t>
            </a:r>
            <a:r>
              <a:rPr sz="3750" spc="6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3750" spc="7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45" dirty="0">
                <a:solidFill>
                  <a:srgbClr val="FFFFFF"/>
                </a:solidFill>
                <a:latin typeface="Times New Roman"/>
                <a:cs typeface="Times New Roman"/>
              </a:rPr>
              <a:t>mere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words.</a:t>
            </a:r>
            <a:r>
              <a:rPr sz="3750" spc="3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Its</a:t>
            </a:r>
            <a:r>
              <a:rPr sz="3750" spc="4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ability</a:t>
            </a:r>
            <a:r>
              <a:rPr sz="375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7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75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90" dirty="0">
                <a:solidFill>
                  <a:srgbClr val="FFFFFF"/>
                </a:solidFill>
                <a:latin typeface="Times New Roman"/>
                <a:cs typeface="Times New Roman"/>
              </a:rPr>
              <a:t>capture</a:t>
            </a:r>
            <a:r>
              <a:rPr sz="3750" spc="3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75" dirty="0">
                <a:solidFill>
                  <a:srgbClr val="FFFFFF"/>
                </a:solidFill>
                <a:latin typeface="Times New Roman"/>
                <a:cs typeface="Times New Roman"/>
              </a:rPr>
              <a:t>intricate</a:t>
            </a:r>
            <a:r>
              <a:rPr sz="3750" spc="4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55" dirty="0">
                <a:solidFill>
                  <a:srgbClr val="FFFFFF"/>
                </a:solidFill>
                <a:latin typeface="Times New Roman"/>
                <a:cs typeface="Times New Roman"/>
              </a:rPr>
              <a:t>details</a:t>
            </a:r>
            <a:r>
              <a:rPr sz="375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14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750" spc="3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85" dirty="0">
                <a:solidFill>
                  <a:srgbClr val="FFFFFF"/>
                </a:solidFill>
                <a:latin typeface="Times New Roman"/>
                <a:cs typeface="Times New Roman"/>
              </a:rPr>
              <a:t>nuances</a:t>
            </a:r>
            <a:r>
              <a:rPr sz="3750" spc="3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50" dirty="0">
                <a:solidFill>
                  <a:srgbClr val="FFFFFF"/>
                </a:solidFill>
                <a:latin typeface="Times New Roman"/>
                <a:cs typeface="Times New Roman"/>
              </a:rPr>
              <a:t>astonishes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users,</a:t>
            </a:r>
            <a:r>
              <a:rPr sz="375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revolutionizing</a:t>
            </a:r>
            <a:r>
              <a:rPr sz="375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120" dirty="0">
                <a:solidFill>
                  <a:srgbClr val="FFFFFF"/>
                </a:solidFill>
                <a:latin typeface="Times New Roman"/>
                <a:cs typeface="Times New Roman"/>
              </a:rPr>
              <a:t>their</a:t>
            </a:r>
            <a:r>
              <a:rPr sz="375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creative</a:t>
            </a:r>
            <a:r>
              <a:rPr sz="375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-20" dirty="0">
                <a:solidFill>
                  <a:srgbClr val="FFFFFF"/>
                </a:solidFill>
                <a:latin typeface="Times New Roman"/>
                <a:cs typeface="Times New Roman"/>
              </a:rPr>
              <a:t>workﬂows</a:t>
            </a:r>
            <a:r>
              <a:rPr sz="375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14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75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80" dirty="0">
                <a:solidFill>
                  <a:srgbClr val="FFFFFF"/>
                </a:solidFill>
                <a:latin typeface="Times New Roman"/>
                <a:cs typeface="Times New Roman"/>
              </a:rPr>
              <a:t>unleashing</a:t>
            </a:r>
            <a:r>
              <a:rPr sz="375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endless possibilities.</a:t>
            </a:r>
            <a:endParaRPr sz="3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2002" y="1064877"/>
            <a:ext cx="16435069" cy="8999220"/>
            <a:chOff x="1422002" y="1064877"/>
            <a:chExt cx="16435069" cy="8999220"/>
          </a:xfrm>
        </p:grpSpPr>
        <p:sp>
          <p:nvSpPr>
            <p:cNvPr id="3" name="object 3"/>
            <p:cNvSpPr/>
            <p:nvPr/>
          </p:nvSpPr>
          <p:spPr>
            <a:xfrm>
              <a:off x="14307185" y="7756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9"/>
                  </a:lnTo>
                  <a:lnTo>
                    <a:pt x="1770507" y="2298109"/>
                  </a:lnTo>
                  <a:lnTo>
                    <a:pt x="3540252" y="2298109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07216" y="7755529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174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0816" y="8781288"/>
              <a:ext cx="487680" cy="9448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8847" y="8781288"/>
              <a:ext cx="460248" cy="9448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75607" y="8781288"/>
              <a:ext cx="649223" cy="9448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98422" y="7749344"/>
              <a:ext cx="3543300" cy="231166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39962" y="3816350"/>
            <a:ext cx="13808075" cy="173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750" spc="75" dirty="0">
                <a:solidFill>
                  <a:srgbClr val="FFFFFF"/>
                </a:solidFill>
                <a:latin typeface="Times New Roman"/>
                <a:cs typeface="Times New Roman"/>
              </a:rPr>
              <a:t>Our</a:t>
            </a:r>
            <a:r>
              <a:rPr sz="3750" spc="114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65" dirty="0">
                <a:solidFill>
                  <a:srgbClr val="FFFFFF"/>
                </a:solidFill>
                <a:latin typeface="Times New Roman"/>
                <a:cs typeface="Times New Roman"/>
              </a:rPr>
              <a:t>solution</a:t>
            </a:r>
            <a:r>
              <a:rPr sz="3750" spc="12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employs</a:t>
            </a:r>
            <a:r>
              <a:rPr sz="3750" spc="12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9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750" spc="12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55" dirty="0">
                <a:solidFill>
                  <a:srgbClr val="FFFFFF"/>
                </a:solidFill>
                <a:latin typeface="Times New Roman"/>
                <a:cs typeface="Times New Roman"/>
              </a:rPr>
              <a:t>sophisticated</a:t>
            </a:r>
            <a:r>
              <a:rPr sz="3750" spc="12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65" dirty="0">
                <a:solidFill>
                  <a:srgbClr val="FFFFFF"/>
                </a:solidFill>
                <a:latin typeface="Times New Roman"/>
                <a:cs typeface="Times New Roman"/>
              </a:rPr>
              <a:t>deep</a:t>
            </a:r>
            <a:r>
              <a:rPr sz="3750" spc="12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75" dirty="0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sz="3750" spc="12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55" dirty="0">
                <a:solidFill>
                  <a:srgbClr val="FFFFFF"/>
                </a:solidFill>
                <a:latin typeface="Times New Roman"/>
                <a:cs typeface="Times New Roman"/>
              </a:rPr>
              <a:t>architecture, </a:t>
            </a:r>
            <a:r>
              <a:rPr sz="3750" spc="70" dirty="0">
                <a:solidFill>
                  <a:srgbClr val="FFFFFF"/>
                </a:solidFill>
                <a:latin typeface="Times New Roman"/>
                <a:cs typeface="Times New Roman"/>
              </a:rPr>
              <a:t>integrating</a:t>
            </a:r>
            <a:r>
              <a:rPr sz="3750" spc="6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50" dirty="0">
                <a:solidFill>
                  <a:srgbClr val="FFFFFF"/>
                </a:solidFill>
                <a:latin typeface="Times New Roman"/>
                <a:cs typeface="Times New Roman"/>
              </a:rPr>
              <a:t>state-</a:t>
            </a:r>
            <a:r>
              <a:rPr sz="3750" spc="65" dirty="0">
                <a:solidFill>
                  <a:srgbClr val="FFFFFF"/>
                </a:solidFill>
                <a:latin typeface="Times New Roman"/>
                <a:cs typeface="Times New Roman"/>
              </a:rPr>
              <a:t>of-the-</a:t>
            </a:r>
            <a:r>
              <a:rPr sz="3750" spc="60" dirty="0">
                <a:solidFill>
                  <a:srgbClr val="FFFFFF"/>
                </a:solidFill>
                <a:latin typeface="Times New Roman"/>
                <a:cs typeface="Times New Roman"/>
              </a:rPr>
              <a:t>art</a:t>
            </a:r>
            <a:r>
              <a:rPr sz="3750" spc="6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Generative</a:t>
            </a:r>
            <a:r>
              <a:rPr sz="3750" spc="6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Adversarial</a:t>
            </a:r>
            <a:r>
              <a:rPr sz="3750" spc="6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Networks</a:t>
            </a:r>
            <a:r>
              <a:rPr sz="3750" spc="6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-75" dirty="0">
                <a:solidFill>
                  <a:srgbClr val="FFFFFF"/>
                </a:solidFill>
                <a:latin typeface="Times New Roman"/>
                <a:cs typeface="Times New Roman"/>
              </a:rPr>
              <a:t>(GANs)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3750" spc="33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advanced</a:t>
            </a:r>
            <a:r>
              <a:rPr sz="3750" spc="34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text</a:t>
            </a:r>
            <a:r>
              <a:rPr sz="3750" spc="34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70" dirty="0">
                <a:solidFill>
                  <a:srgbClr val="FFFFFF"/>
                </a:solidFill>
                <a:latin typeface="Times New Roman"/>
                <a:cs typeface="Times New Roman"/>
              </a:rPr>
              <a:t>embedding</a:t>
            </a:r>
            <a:r>
              <a:rPr sz="3750" spc="34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55" dirty="0">
                <a:solidFill>
                  <a:srgbClr val="FFFFFF"/>
                </a:solidFill>
                <a:latin typeface="Times New Roman"/>
                <a:cs typeface="Times New Roman"/>
              </a:rPr>
              <a:t>techniques.</a:t>
            </a:r>
            <a:r>
              <a:rPr sz="3750" spc="34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3750" spc="34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50" dirty="0">
                <a:solidFill>
                  <a:srgbClr val="FFFFFF"/>
                </a:solidFill>
                <a:latin typeface="Times New Roman"/>
                <a:cs typeface="Times New Roman"/>
              </a:rPr>
              <a:t>combining</a:t>
            </a:r>
            <a:r>
              <a:rPr sz="3750" spc="34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60" dirty="0">
                <a:solidFill>
                  <a:srgbClr val="FFFFFF"/>
                </a:solidFill>
                <a:latin typeface="Times New Roman"/>
                <a:cs typeface="Times New Roman"/>
              </a:rPr>
              <a:t>these</a:t>
            </a:r>
            <a:endParaRPr sz="3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39962" y="5530850"/>
            <a:ext cx="11971655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70275" algn="l"/>
                <a:tab pos="4497705" algn="l"/>
                <a:tab pos="6704965" algn="l"/>
                <a:tab pos="8927465" algn="l"/>
                <a:tab pos="11577955" algn="l"/>
              </a:tabLst>
            </a:pP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methodologies,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750" spc="-25" dirty="0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facilitate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seamless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750" spc="90" dirty="0">
                <a:solidFill>
                  <a:srgbClr val="FFFFFF"/>
                </a:solidFill>
                <a:latin typeface="Times New Roman"/>
                <a:cs typeface="Times New Roman"/>
              </a:rPr>
              <a:t>translation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750" spc="-4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endParaRPr sz="37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39962" y="5530850"/>
            <a:ext cx="1381125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439015">
              <a:lnSpc>
                <a:spcPct val="100000"/>
              </a:lnSpc>
              <a:spcBef>
                <a:spcPts val="100"/>
              </a:spcBef>
              <a:tabLst>
                <a:tab pos="2770505" algn="l"/>
                <a:tab pos="3908425" algn="l"/>
                <a:tab pos="5776595" algn="l"/>
                <a:tab pos="8310245" algn="l"/>
                <a:tab pos="10116185" algn="l"/>
                <a:tab pos="12172315" algn="l"/>
              </a:tabLst>
            </a:pP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textual </a:t>
            </a:r>
            <a:r>
              <a:rPr sz="3750" spc="50" dirty="0">
                <a:solidFill>
                  <a:srgbClr val="FFFFFF"/>
                </a:solidFill>
                <a:latin typeface="Times New Roman"/>
                <a:cs typeface="Times New Roman"/>
              </a:rPr>
              <a:t>descriptions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750" spc="65" dirty="0">
                <a:solidFill>
                  <a:srgbClr val="FFFFFF"/>
                </a:solidFill>
                <a:latin typeface="Times New Roman"/>
                <a:cs typeface="Times New Roman"/>
              </a:rPr>
              <a:t>into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visually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compelling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images.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750" spc="60" dirty="0">
                <a:solidFill>
                  <a:srgbClr val="FFFFFF"/>
                </a:solidFill>
                <a:latin typeface="Times New Roman"/>
                <a:cs typeface="Times New Roman"/>
              </a:rPr>
              <a:t>Through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iterative</a:t>
            </a:r>
            <a:endParaRPr sz="37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39962" y="6673850"/>
            <a:ext cx="1380744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750" spc="85" dirty="0">
                <a:solidFill>
                  <a:srgbClr val="FFFFFF"/>
                </a:solidFill>
                <a:latin typeface="Times New Roman"/>
                <a:cs typeface="Times New Roman"/>
              </a:rPr>
              <a:t>training</a:t>
            </a:r>
            <a:r>
              <a:rPr sz="3750" spc="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14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75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fine-</a:t>
            </a:r>
            <a:r>
              <a:rPr sz="3750" spc="55" dirty="0">
                <a:solidFill>
                  <a:srgbClr val="FFFFFF"/>
                </a:solidFill>
                <a:latin typeface="Times New Roman"/>
                <a:cs typeface="Times New Roman"/>
              </a:rPr>
              <a:t>tuning,</a:t>
            </a:r>
            <a:r>
              <a:rPr sz="375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114" dirty="0">
                <a:solidFill>
                  <a:srgbClr val="FFFFFF"/>
                </a:solidFill>
                <a:latin typeface="Times New Roman"/>
                <a:cs typeface="Times New Roman"/>
              </a:rPr>
              <a:t>our</a:t>
            </a:r>
            <a:r>
              <a:rPr sz="375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3750" spc="3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achieves</a:t>
            </a:r>
            <a:r>
              <a:rPr sz="3750" spc="3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75" dirty="0">
                <a:solidFill>
                  <a:srgbClr val="FFFFFF"/>
                </a:solidFill>
                <a:latin typeface="Times New Roman"/>
                <a:cs typeface="Times New Roman"/>
              </a:rPr>
              <a:t>remarkable</a:t>
            </a:r>
            <a:r>
              <a:rPr sz="375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fidelity</a:t>
            </a:r>
            <a:r>
              <a:rPr sz="3750" spc="3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11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realism,</a:t>
            </a:r>
            <a:r>
              <a:rPr sz="3750" spc="-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80" dirty="0">
                <a:solidFill>
                  <a:srgbClr val="FFFFFF"/>
                </a:solidFill>
                <a:latin typeface="Times New Roman"/>
                <a:cs typeface="Times New Roman"/>
              </a:rPr>
              <a:t>pushing</a:t>
            </a:r>
            <a:r>
              <a:rPr sz="3750" spc="-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114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750" spc="-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95" dirty="0">
                <a:solidFill>
                  <a:srgbClr val="FFFFFF"/>
                </a:solidFill>
                <a:latin typeface="Times New Roman"/>
                <a:cs typeface="Times New Roman"/>
              </a:rPr>
              <a:t>boundaries</a:t>
            </a:r>
            <a:r>
              <a:rPr sz="3750" spc="-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-8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750" spc="-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text-to-image</a:t>
            </a:r>
            <a:r>
              <a:rPr sz="3750" spc="-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generation.</a:t>
            </a:r>
            <a:endParaRPr sz="37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163305" y="2089823"/>
            <a:ext cx="414972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Modeling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557</Words>
  <Application>Microsoft Office PowerPoint</Application>
  <PresentationFormat>Custom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IBM 3270</vt:lpstr>
      <vt:lpstr>Noto Sans Math</vt:lpstr>
      <vt:lpstr>Times New Roman</vt:lpstr>
      <vt:lpstr>Verdana</vt:lpstr>
      <vt:lpstr>Office Theme</vt:lpstr>
      <vt:lpstr>⥫</vt:lpstr>
      <vt:lpstr>GANs Text to Image - Generative Adversarial Networks</vt:lpstr>
      <vt:lpstr>Agenda</vt:lpstr>
      <vt:lpstr>Problem Statement</vt:lpstr>
      <vt:lpstr>Problem Overview</vt:lpstr>
      <vt:lpstr>End Users</vt:lpstr>
      <vt:lpstr>My Solution and its Value Propositions</vt:lpstr>
      <vt:lpstr>The Wow in My Solution</vt:lpstr>
      <vt:lpstr>Modeling</vt:lpstr>
      <vt:lpstr>Application</vt:lpstr>
      <vt:lpstr>Result prompt = "Real little elephant with wings, ﬂying over the city with fantastic design"</vt:lpstr>
      <vt:lpstr>Thanks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cp:lastModifiedBy>Gokul M</cp:lastModifiedBy>
  <cp:revision>2</cp:revision>
  <dcterms:created xsi:type="dcterms:W3CDTF">2024-03-30T13:19:11Z</dcterms:created>
  <dcterms:modified xsi:type="dcterms:W3CDTF">2024-03-30T13:32:03Z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2024-03-30T00:00:00Z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2024-03-30T00:00:00Z</vt:filetime>
  </property>
  <property fmtid="{D5CDD505-2E9C-101B-9397-08002B2CF9AE}" pid="5" name="Producer">
    <vt:lpwstr>3-Heights(TM) PDF Security Shell 4.8.25.2 (http://www.pdf-tools.com)</vt:lpwstr>
  </property>
</Properties>
</file>